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94" r:id="rId4"/>
    <p:sldId id="273" r:id="rId5"/>
    <p:sldId id="274" r:id="rId6"/>
    <p:sldId id="275" r:id="rId7"/>
    <p:sldId id="271" r:id="rId8"/>
    <p:sldId id="272" r:id="rId9"/>
    <p:sldId id="268" r:id="rId10"/>
    <p:sldId id="276" r:id="rId11"/>
    <p:sldId id="277" r:id="rId12"/>
    <p:sldId id="278" r:id="rId13"/>
    <p:sldId id="265" r:id="rId14"/>
    <p:sldId id="286" r:id="rId15"/>
    <p:sldId id="282" r:id="rId16"/>
    <p:sldId id="292" r:id="rId17"/>
    <p:sldId id="293" r:id="rId18"/>
    <p:sldId id="290" r:id="rId19"/>
    <p:sldId id="295"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E99F01-1DBE-4D54-B676-6DF0A07CA70A}" v="18" dt="2023-06-20T18:20:29.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9" d="100"/>
          <a:sy n="99" d="100"/>
        </p:scale>
        <p:origin x="2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hyperlink" Target="https://www.thestar.com/business/2020/05/08/for-profit-nursing-homes-have-four-times-as-many-covid-19-deaths-as-city-run-homes-star-analysis-finds.html" TargetMode="External"/><Relationship Id="rId2" Type="http://schemas.openxmlformats.org/officeDocument/2006/relationships/hyperlink" Target="https://policyoptions.irpp.org/magazines/septembe-2021/how-can-we-start-to-make-canadas-long-term-care-homes-about-care-not-profit/" TargetMode="External"/><Relationship Id="rId1" Type="http://schemas.openxmlformats.org/officeDocument/2006/relationships/hyperlink" Target="https://www.cbc.ca/news/canada/toronto/covid-ontario-government-home-care-long-term-care-1.5897858" TargetMode="External"/></Relationships>
</file>

<file path=ppt/diagrams/_rels/data11.xml.rels><?xml version="1.0" encoding="UTF-8" standalone="yes"?>
<Relationships xmlns="http://schemas.openxmlformats.org/package/2006/relationships"><Relationship Id="rId1" Type="http://schemas.openxmlformats.org/officeDocument/2006/relationships/hyperlink" Target="https://www.gov.mb.ca/health/pcs/table.html"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6.xml.rels><?xml version="1.0" encoding="UTF-8" standalone="yes"?>
<Relationships xmlns="http://schemas.openxmlformats.org/package/2006/relationships"><Relationship Id="rId1" Type="http://schemas.openxmlformats.org/officeDocument/2006/relationships/hyperlink" Target="https://www.nbcoalitionforseniors.org/"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thestar.com/business/2020/05/08/for-profit-nursing-homes-have-four-times-as-many-covid-19-deaths-as-city-run-homes-star-analysis-finds.html" TargetMode="External"/><Relationship Id="rId2" Type="http://schemas.openxmlformats.org/officeDocument/2006/relationships/hyperlink" Target="https://policyoptions.irpp.org/magazines/septembe-2021/how-can-we-start-to-make-canadas-long-term-care-homes-about-care-not-profit/" TargetMode="External"/><Relationship Id="rId1" Type="http://schemas.openxmlformats.org/officeDocument/2006/relationships/hyperlink" Target="https://www.cbc.ca/news/canada/toronto/covid-ontario-government-home-care-long-term-care-1.5897858"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https://www.gov.mb.ca/health/pcs/table.html"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6.xml.rels><?xml version="1.0" encoding="UTF-8" standalone="yes"?>
<Relationships xmlns="http://schemas.openxmlformats.org/package/2006/relationships"><Relationship Id="rId1" Type="http://schemas.openxmlformats.org/officeDocument/2006/relationships/hyperlink" Target="https://www.nbcoalitionforseniors.org/"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99FB06-42B5-4CEE-86C2-63B51B76737E}"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93105FF4-BCD4-4DEE-87AB-7B90BACDEDC3}">
      <dgm:prSet/>
      <dgm:spPr/>
      <dgm:t>
        <a:bodyPr/>
        <a:lstStyle/>
        <a:p>
          <a:r>
            <a:rPr lang="en-US" b="0" i="0"/>
            <a:t>COVID-19 has exposed some uncomfortable truths about our society, how Older Adults are cared for in care facilities.</a:t>
          </a:r>
          <a:endParaRPr lang="en-US"/>
        </a:p>
      </dgm:t>
    </dgm:pt>
    <dgm:pt modelId="{254E78EC-F45A-4122-AD23-EFA95D780227}" type="parTrans" cxnId="{5E871FAD-35CF-4BEB-B9A6-E9E322D9D055}">
      <dgm:prSet/>
      <dgm:spPr/>
      <dgm:t>
        <a:bodyPr/>
        <a:lstStyle/>
        <a:p>
          <a:endParaRPr lang="en-US"/>
        </a:p>
      </dgm:t>
    </dgm:pt>
    <dgm:pt modelId="{C73EDC04-6FDD-4605-BEEB-660BF6CB62AB}" type="sibTrans" cxnId="{5E871FAD-35CF-4BEB-B9A6-E9E322D9D055}">
      <dgm:prSet/>
      <dgm:spPr/>
      <dgm:t>
        <a:bodyPr/>
        <a:lstStyle/>
        <a:p>
          <a:endParaRPr lang="en-US"/>
        </a:p>
      </dgm:t>
    </dgm:pt>
    <dgm:pt modelId="{9DC7FEA9-6B4E-4DC0-9CC4-DFD2AAF21D3A}">
      <dgm:prSet/>
      <dgm:spPr/>
      <dgm:t>
        <a:bodyPr/>
        <a:lstStyle/>
        <a:p>
          <a:r>
            <a:rPr lang="en-US" b="0" i="0"/>
            <a:t>Right across the country long-term care homes have been the hardest hit by the pandemic, exposing the failures of a system that must be strengthened.</a:t>
          </a:r>
          <a:r>
            <a:rPr lang="en-US">
              <a:hlinkClick xmlns:r="http://schemas.openxmlformats.org/officeDocument/2006/relationships" r:id="rId1"/>
            </a:rPr>
            <a:t> As COVID-19 exposes long-term care crisis, efforts grow to keep more seniors at home | CBC News</a:t>
          </a:r>
          <a:endParaRPr lang="en-US"/>
        </a:p>
      </dgm:t>
    </dgm:pt>
    <dgm:pt modelId="{C051BD91-9403-425E-BF68-38633972E3E8}" type="parTrans" cxnId="{7FD91673-F862-40B2-B30B-568A601F9F0A}">
      <dgm:prSet/>
      <dgm:spPr/>
      <dgm:t>
        <a:bodyPr/>
        <a:lstStyle/>
        <a:p>
          <a:endParaRPr lang="en-US"/>
        </a:p>
      </dgm:t>
    </dgm:pt>
    <dgm:pt modelId="{3B5CFCC9-059A-451C-803F-04D23B877C43}" type="sibTrans" cxnId="{7FD91673-F862-40B2-B30B-568A601F9F0A}">
      <dgm:prSet/>
      <dgm:spPr/>
      <dgm:t>
        <a:bodyPr/>
        <a:lstStyle/>
        <a:p>
          <a:endParaRPr lang="en-US"/>
        </a:p>
      </dgm:t>
    </dgm:pt>
    <dgm:pt modelId="{EE340FBE-7817-465A-89D6-392E03AB9117}">
      <dgm:prSet/>
      <dgm:spPr/>
      <dgm:t>
        <a:bodyPr/>
        <a:lstStyle/>
        <a:p>
          <a:r>
            <a:rPr lang="en-US" b="0" i="0"/>
            <a:t>Who administers the homes is important. For Profit or Non-Profit</a:t>
          </a:r>
          <a:endParaRPr lang="en-US"/>
        </a:p>
      </dgm:t>
    </dgm:pt>
    <dgm:pt modelId="{9080D2FB-A0F7-40E0-989C-D64049DF6BF0}" type="parTrans" cxnId="{744C78A5-8371-46C5-9DD3-B01A5E0377A7}">
      <dgm:prSet/>
      <dgm:spPr/>
      <dgm:t>
        <a:bodyPr/>
        <a:lstStyle/>
        <a:p>
          <a:endParaRPr lang="en-US"/>
        </a:p>
      </dgm:t>
    </dgm:pt>
    <dgm:pt modelId="{D2765089-208C-453A-B6BE-B4351CB572B3}" type="sibTrans" cxnId="{744C78A5-8371-46C5-9DD3-B01A5E0377A7}">
      <dgm:prSet/>
      <dgm:spPr/>
      <dgm:t>
        <a:bodyPr/>
        <a:lstStyle/>
        <a:p>
          <a:endParaRPr lang="en-US"/>
        </a:p>
      </dgm:t>
    </dgm:pt>
    <dgm:pt modelId="{F2269E9C-2A5F-4755-9F81-2E76E777E7CA}">
      <dgm:prSet/>
      <dgm:spPr/>
      <dgm:t>
        <a:bodyPr/>
        <a:lstStyle/>
        <a:p>
          <a:r>
            <a:rPr lang="en-US">
              <a:hlinkClick xmlns:r="http://schemas.openxmlformats.org/officeDocument/2006/relationships" r:id="rId2"/>
            </a:rPr>
            <a:t>How can we start to make Canada’s long-term care homes about care, not profit? (irpp.org)</a:t>
          </a:r>
          <a:endParaRPr lang="en-US"/>
        </a:p>
      </dgm:t>
    </dgm:pt>
    <dgm:pt modelId="{8237F626-296B-461B-995E-B50D4EB87F96}" type="parTrans" cxnId="{22C780BD-92EC-4C48-B325-AA554562A8E7}">
      <dgm:prSet/>
      <dgm:spPr/>
      <dgm:t>
        <a:bodyPr/>
        <a:lstStyle/>
        <a:p>
          <a:endParaRPr lang="en-US"/>
        </a:p>
      </dgm:t>
    </dgm:pt>
    <dgm:pt modelId="{DCFD9A5C-FBB6-4D46-BE05-2CBFAA669EDF}" type="sibTrans" cxnId="{22C780BD-92EC-4C48-B325-AA554562A8E7}">
      <dgm:prSet/>
      <dgm:spPr/>
      <dgm:t>
        <a:bodyPr/>
        <a:lstStyle/>
        <a:p>
          <a:endParaRPr lang="en-US"/>
        </a:p>
      </dgm:t>
    </dgm:pt>
    <dgm:pt modelId="{CFE2CDD1-60C0-4686-A234-E81D129DFF8F}">
      <dgm:prSet/>
      <dgm:spPr/>
      <dgm:t>
        <a:bodyPr/>
        <a:lstStyle/>
        <a:p>
          <a:r>
            <a:rPr lang="en-US" b="0" i="0"/>
            <a:t>History continues to show that for-profit delivery of services means worse care. </a:t>
          </a:r>
          <a:endParaRPr lang="en-US"/>
        </a:p>
      </dgm:t>
    </dgm:pt>
    <dgm:pt modelId="{4316085F-6909-4CC0-A40F-301562C964D3}" type="parTrans" cxnId="{507B220B-C100-402A-9685-CB82EC2E2B7A}">
      <dgm:prSet/>
      <dgm:spPr/>
      <dgm:t>
        <a:bodyPr/>
        <a:lstStyle/>
        <a:p>
          <a:endParaRPr lang="en-US"/>
        </a:p>
      </dgm:t>
    </dgm:pt>
    <dgm:pt modelId="{843AD207-BBCF-40CF-8F69-E8AE342D6A02}" type="sibTrans" cxnId="{507B220B-C100-402A-9685-CB82EC2E2B7A}">
      <dgm:prSet/>
      <dgm:spPr/>
      <dgm:t>
        <a:bodyPr/>
        <a:lstStyle/>
        <a:p>
          <a:endParaRPr lang="en-US"/>
        </a:p>
      </dgm:t>
    </dgm:pt>
    <dgm:pt modelId="{B7DF1697-FAB9-487B-8549-BAA82EA89791}">
      <dgm:prSet/>
      <dgm:spPr/>
      <dgm:t>
        <a:bodyPr/>
        <a:lstStyle/>
        <a:p>
          <a:r>
            <a:rPr lang="en-US" b="0" i="0">
              <a:hlinkClick xmlns:r="http://schemas.openxmlformats.org/officeDocument/2006/relationships" r:id="rId3"/>
            </a:rPr>
            <a:t>A recent Toronto Star article</a:t>
          </a:r>
          <a:r>
            <a:rPr lang="en-US" b="0" i="0"/>
            <a:t> reported that seniors in for-profit long-term care homes in Ontario are far more likely to be infected with COVID-19 and die than those who live in non-profit and provincially - run homes.</a:t>
          </a:r>
          <a:endParaRPr lang="en-US"/>
        </a:p>
      </dgm:t>
    </dgm:pt>
    <dgm:pt modelId="{8F5E9CEE-E447-40EF-A91B-D0E177EF1793}" type="parTrans" cxnId="{B94F8D05-15CE-4E52-82B3-4B5E762E1B9C}">
      <dgm:prSet/>
      <dgm:spPr/>
      <dgm:t>
        <a:bodyPr/>
        <a:lstStyle/>
        <a:p>
          <a:endParaRPr lang="en-US"/>
        </a:p>
      </dgm:t>
    </dgm:pt>
    <dgm:pt modelId="{433C6523-A8AF-406F-B570-FB9A3D9C7E6C}" type="sibTrans" cxnId="{B94F8D05-15CE-4E52-82B3-4B5E762E1B9C}">
      <dgm:prSet/>
      <dgm:spPr/>
      <dgm:t>
        <a:bodyPr/>
        <a:lstStyle/>
        <a:p>
          <a:endParaRPr lang="en-US"/>
        </a:p>
      </dgm:t>
    </dgm:pt>
    <dgm:pt modelId="{57C50923-091D-4B19-A7A9-3A5190D24743}" type="pres">
      <dgm:prSet presAssocID="{9B99FB06-42B5-4CEE-86C2-63B51B76737E}" presName="diagram" presStyleCnt="0">
        <dgm:presLayoutVars>
          <dgm:dir/>
          <dgm:resizeHandles val="exact"/>
        </dgm:presLayoutVars>
      </dgm:prSet>
      <dgm:spPr/>
    </dgm:pt>
    <dgm:pt modelId="{487D73A5-004C-44D3-A601-7D640D5D1D2D}" type="pres">
      <dgm:prSet presAssocID="{93105FF4-BCD4-4DEE-87AB-7B90BACDEDC3}" presName="node" presStyleLbl="node1" presStyleIdx="0" presStyleCnt="6">
        <dgm:presLayoutVars>
          <dgm:bulletEnabled val="1"/>
        </dgm:presLayoutVars>
      </dgm:prSet>
      <dgm:spPr/>
    </dgm:pt>
    <dgm:pt modelId="{46C8B528-85A8-4292-95A4-5C8D5C29CB2E}" type="pres">
      <dgm:prSet presAssocID="{C73EDC04-6FDD-4605-BEEB-660BF6CB62AB}" presName="sibTrans" presStyleCnt="0"/>
      <dgm:spPr/>
    </dgm:pt>
    <dgm:pt modelId="{043D9A46-8F16-402A-B31D-C78C704BDFD1}" type="pres">
      <dgm:prSet presAssocID="{9DC7FEA9-6B4E-4DC0-9CC4-DFD2AAF21D3A}" presName="node" presStyleLbl="node1" presStyleIdx="1" presStyleCnt="6">
        <dgm:presLayoutVars>
          <dgm:bulletEnabled val="1"/>
        </dgm:presLayoutVars>
      </dgm:prSet>
      <dgm:spPr/>
    </dgm:pt>
    <dgm:pt modelId="{D119A051-2027-4ACB-B0D3-B1A501D16F29}" type="pres">
      <dgm:prSet presAssocID="{3B5CFCC9-059A-451C-803F-04D23B877C43}" presName="sibTrans" presStyleCnt="0"/>
      <dgm:spPr/>
    </dgm:pt>
    <dgm:pt modelId="{A4D23B4D-33B6-4129-ADCF-A48ECB8682D0}" type="pres">
      <dgm:prSet presAssocID="{EE340FBE-7817-465A-89D6-392E03AB9117}" presName="node" presStyleLbl="node1" presStyleIdx="2" presStyleCnt="6">
        <dgm:presLayoutVars>
          <dgm:bulletEnabled val="1"/>
        </dgm:presLayoutVars>
      </dgm:prSet>
      <dgm:spPr/>
    </dgm:pt>
    <dgm:pt modelId="{727931B5-FBE1-4824-B77D-BF2DE89CDB88}" type="pres">
      <dgm:prSet presAssocID="{D2765089-208C-453A-B6BE-B4351CB572B3}" presName="sibTrans" presStyleCnt="0"/>
      <dgm:spPr/>
    </dgm:pt>
    <dgm:pt modelId="{6A15CF1C-74CD-411C-AA89-A290C9CC3047}" type="pres">
      <dgm:prSet presAssocID="{F2269E9C-2A5F-4755-9F81-2E76E777E7CA}" presName="node" presStyleLbl="node1" presStyleIdx="3" presStyleCnt="6">
        <dgm:presLayoutVars>
          <dgm:bulletEnabled val="1"/>
        </dgm:presLayoutVars>
      </dgm:prSet>
      <dgm:spPr/>
    </dgm:pt>
    <dgm:pt modelId="{4EDE6CD7-E80D-40B6-B5AB-39B661BBD05C}" type="pres">
      <dgm:prSet presAssocID="{DCFD9A5C-FBB6-4D46-BE05-2CBFAA669EDF}" presName="sibTrans" presStyleCnt="0"/>
      <dgm:spPr/>
    </dgm:pt>
    <dgm:pt modelId="{AFA8F358-41B7-4CC5-BE25-ABBBB9F8B8B2}" type="pres">
      <dgm:prSet presAssocID="{CFE2CDD1-60C0-4686-A234-E81D129DFF8F}" presName="node" presStyleLbl="node1" presStyleIdx="4" presStyleCnt="6">
        <dgm:presLayoutVars>
          <dgm:bulletEnabled val="1"/>
        </dgm:presLayoutVars>
      </dgm:prSet>
      <dgm:spPr/>
    </dgm:pt>
    <dgm:pt modelId="{A8AE6AF3-B341-494A-BD42-78B3EE8134BF}" type="pres">
      <dgm:prSet presAssocID="{843AD207-BBCF-40CF-8F69-E8AE342D6A02}" presName="sibTrans" presStyleCnt="0"/>
      <dgm:spPr/>
    </dgm:pt>
    <dgm:pt modelId="{6FEE3A54-096A-4B51-BAC3-95AF56919247}" type="pres">
      <dgm:prSet presAssocID="{B7DF1697-FAB9-487B-8549-BAA82EA89791}" presName="node" presStyleLbl="node1" presStyleIdx="5" presStyleCnt="6">
        <dgm:presLayoutVars>
          <dgm:bulletEnabled val="1"/>
        </dgm:presLayoutVars>
      </dgm:prSet>
      <dgm:spPr/>
    </dgm:pt>
  </dgm:ptLst>
  <dgm:cxnLst>
    <dgm:cxn modelId="{B94F8D05-15CE-4E52-82B3-4B5E762E1B9C}" srcId="{9B99FB06-42B5-4CEE-86C2-63B51B76737E}" destId="{B7DF1697-FAB9-487B-8549-BAA82EA89791}" srcOrd="5" destOrd="0" parTransId="{8F5E9CEE-E447-40EF-A91B-D0E177EF1793}" sibTransId="{433C6523-A8AF-406F-B570-FB9A3D9C7E6C}"/>
    <dgm:cxn modelId="{507B220B-C100-402A-9685-CB82EC2E2B7A}" srcId="{9B99FB06-42B5-4CEE-86C2-63B51B76737E}" destId="{CFE2CDD1-60C0-4686-A234-E81D129DFF8F}" srcOrd="4" destOrd="0" parTransId="{4316085F-6909-4CC0-A40F-301562C964D3}" sibTransId="{843AD207-BBCF-40CF-8F69-E8AE342D6A02}"/>
    <dgm:cxn modelId="{B6584519-DDCE-4C78-AC2D-FB25EA7174C7}" type="presOf" srcId="{B7DF1697-FAB9-487B-8549-BAA82EA89791}" destId="{6FEE3A54-096A-4B51-BAC3-95AF56919247}" srcOrd="0" destOrd="0" presId="urn:microsoft.com/office/officeart/2005/8/layout/default"/>
    <dgm:cxn modelId="{2B263C22-C1E6-4948-A45F-2155368F2071}" type="presOf" srcId="{93105FF4-BCD4-4DEE-87AB-7B90BACDEDC3}" destId="{487D73A5-004C-44D3-A601-7D640D5D1D2D}" srcOrd="0" destOrd="0" presId="urn:microsoft.com/office/officeart/2005/8/layout/default"/>
    <dgm:cxn modelId="{7FD91673-F862-40B2-B30B-568A601F9F0A}" srcId="{9B99FB06-42B5-4CEE-86C2-63B51B76737E}" destId="{9DC7FEA9-6B4E-4DC0-9CC4-DFD2AAF21D3A}" srcOrd="1" destOrd="0" parTransId="{C051BD91-9403-425E-BF68-38633972E3E8}" sibTransId="{3B5CFCC9-059A-451C-803F-04D23B877C43}"/>
    <dgm:cxn modelId="{E137E678-55F5-4665-B7FD-72986166203F}" type="presOf" srcId="{EE340FBE-7817-465A-89D6-392E03AB9117}" destId="{A4D23B4D-33B6-4129-ADCF-A48ECB8682D0}" srcOrd="0" destOrd="0" presId="urn:microsoft.com/office/officeart/2005/8/layout/default"/>
    <dgm:cxn modelId="{670F7C85-200C-46FC-869F-2F9B5AC28FD5}" type="presOf" srcId="{CFE2CDD1-60C0-4686-A234-E81D129DFF8F}" destId="{AFA8F358-41B7-4CC5-BE25-ABBBB9F8B8B2}" srcOrd="0" destOrd="0" presId="urn:microsoft.com/office/officeart/2005/8/layout/default"/>
    <dgm:cxn modelId="{744C78A5-8371-46C5-9DD3-B01A5E0377A7}" srcId="{9B99FB06-42B5-4CEE-86C2-63B51B76737E}" destId="{EE340FBE-7817-465A-89D6-392E03AB9117}" srcOrd="2" destOrd="0" parTransId="{9080D2FB-A0F7-40E0-989C-D64049DF6BF0}" sibTransId="{D2765089-208C-453A-B6BE-B4351CB572B3}"/>
    <dgm:cxn modelId="{5E871FAD-35CF-4BEB-B9A6-E9E322D9D055}" srcId="{9B99FB06-42B5-4CEE-86C2-63B51B76737E}" destId="{93105FF4-BCD4-4DEE-87AB-7B90BACDEDC3}" srcOrd="0" destOrd="0" parTransId="{254E78EC-F45A-4122-AD23-EFA95D780227}" sibTransId="{C73EDC04-6FDD-4605-BEEB-660BF6CB62AB}"/>
    <dgm:cxn modelId="{22C780BD-92EC-4C48-B325-AA554562A8E7}" srcId="{9B99FB06-42B5-4CEE-86C2-63B51B76737E}" destId="{F2269E9C-2A5F-4755-9F81-2E76E777E7CA}" srcOrd="3" destOrd="0" parTransId="{8237F626-296B-461B-995E-B50D4EB87F96}" sibTransId="{DCFD9A5C-FBB6-4D46-BE05-2CBFAA669EDF}"/>
    <dgm:cxn modelId="{D73ADAC5-9449-4B2F-BF88-F6DCCFE4CE2B}" type="presOf" srcId="{9B99FB06-42B5-4CEE-86C2-63B51B76737E}" destId="{57C50923-091D-4B19-A7A9-3A5190D24743}" srcOrd="0" destOrd="0" presId="urn:microsoft.com/office/officeart/2005/8/layout/default"/>
    <dgm:cxn modelId="{DE1E29D4-2879-4FC1-8472-5EFA33BF60F5}" type="presOf" srcId="{F2269E9C-2A5F-4755-9F81-2E76E777E7CA}" destId="{6A15CF1C-74CD-411C-AA89-A290C9CC3047}" srcOrd="0" destOrd="0" presId="urn:microsoft.com/office/officeart/2005/8/layout/default"/>
    <dgm:cxn modelId="{1AF1C1F9-B5D7-433B-8A87-398EC11D9E8D}" type="presOf" srcId="{9DC7FEA9-6B4E-4DC0-9CC4-DFD2AAF21D3A}" destId="{043D9A46-8F16-402A-B31D-C78C704BDFD1}" srcOrd="0" destOrd="0" presId="urn:microsoft.com/office/officeart/2005/8/layout/default"/>
    <dgm:cxn modelId="{59627B3F-FB9E-4F61-9DD8-6646FC15E81A}" type="presParOf" srcId="{57C50923-091D-4B19-A7A9-3A5190D24743}" destId="{487D73A5-004C-44D3-A601-7D640D5D1D2D}" srcOrd="0" destOrd="0" presId="urn:microsoft.com/office/officeart/2005/8/layout/default"/>
    <dgm:cxn modelId="{6DC696B6-B93B-4629-A62F-6D1BCB7D8218}" type="presParOf" srcId="{57C50923-091D-4B19-A7A9-3A5190D24743}" destId="{46C8B528-85A8-4292-95A4-5C8D5C29CB2E}" srcOrd="1" destOrd="0" presId="urn:microsoft.com/office/officeart/2005/8/layout/default"/>
    <dgm:cxn modelId="{FE382FE1-8CCB-44DF-BF57-657CBFD5EF5A}" type="presParOf" srcId="{57C50923-091D-4B19-A7A9-3A5190D24743}" destId="{043D9A46-8F16-402A-B31D-C78C704BDFD1}" srcOrd="2" destOrd="0" presId="urn:microsoft.com/office/officeart/2005/8/layout/default"/>
    <dgm:cxn modelId="{2DDD35E7-0A01-41C1-9381-8C9BB437FD99}" type="presParOf" srcId="{57C50923-091D-4B19-A7A9-3A5190D24743}" destId="{D119A051-2027-4ACB-B0D3-B1A501D16F29}" srcOrd="3" destOrd="0" presId="urn:microsoft.com/office/officeart/2005/8/layout/default"/>
    <dgm:cxn modelId="{FD8EAF10-F92F-4AA1-B406-63808ACE2ABF}" type="presParOf" srcId="{57C50923-091D-4B19-A7A9-3A5190D24743}" destId="{A4D23B4D-33B6-4129-ADCF-A48ECB8682D0}" srcOrd="4" destOrd="0" presId="urn:microsoft.com/office/officeart/2005/8/layout/default"/>
    <dgm:cxn modelId="{91540131-70FE-4547-9A1D-5AF6544C3D5A}" type="presParOf" srcId="{57C50923-091D-4B19-A7A9-3A5190D24743}" destId="{727931B5-FBE1-4824-B77D-BF2DE89CDB88}" srcOrd="5" destOrd="0" presId="urn:microsoft.com/office/officeart/2005/8/layout/default"/>
    <dgm:cxn modelId="{FCE256A5-21B8-44C1-954C-67E0823CBBF3}" type="presParOf" srcId="{57C50923-091D-4B19-A7A9-3A5190D24743}" destId="{6A15CF1C-74CD-411C-AA89-A290C9CC3047}" srcOrd="6" destOrd="0" presId="urn:microsoft.com/office/officeart/2005/8/layout/default"/>
    <dgm:cxn modelId="{DDFD250C-ABCE-44D7-BC6A-B374F4307819}" type="presParOf" srcId="{57C50923-091D-4B19-A7A9-3A5190D24743}" destId="{4EDE6CD7-E80D-40B6-B5AB-39B661BBD05C}" srcOrd="7" destOrd="0" presId="urn:microsoft.com/office/officeart/2005/8/layout/default"/>
    <dgm:cxn modelId="{5505DAFB-AFC0-42FE-9811-D186036FFFC2}" type="presParOf" srcId="{57C50923-091D-4B19-A7A9-3A5190D24743}" destId="{AFA8F358-41B7-4CC5-BE25-ABBBB9F8B8B2}" srcOrd="8" destOrd="0" presId="urn:microsoft.com/office/officeart/2005/8/layout/default"/>
    <dgm:cxn modelId="{116095B4-9B08-418E-A4DC-C1A9E9142DE1}" type="presParOf" srcId="{57C50923-091D-4B19-A7A9-3A5190D24743}" destId="{A8AE6AF3-B341-494A-BD42-78B3EE8134BF}" srcOrd="9" destOrd="0" presId="urn:microsoft.com/office/officeart/2005/8/layout/default"/>
    <dgm:cxn modelId="{628BA29D-C891-4C8C-AFB5-AFAFCF8E6CDF}" type="presParOf" srcId="{57C50923-091D-4B19-A7A9-3A5190D24743}" destId="{6FEE3A54-096A-4B51-BAC3-95AF5691924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0A8B40-DCC6-45AD-84BD-203A37DE2567}"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0FC3E8E9-057F-4A40-A03E-4F1F54B292C6}">
      <dgm:prSet/>
      <dgm:spPr/>
      <dgm:t>
        <a:bodyPr/>
        <a:lstStyle/>
        <a:p>
          <a:r>
            <a:rPr lang="en-US" b="0" i="0" dirty="0"/>
            <a:t>Publicly funded home care services </a:t>
          </a:r>
          <a:endParaRPr lang="en-US" dirty="0"/>
        </a:p>
      </dgm:t>
    </dgm:pt>
    <dgm:pt modelId="{07E16F54-1653-49ED-B568-6914044F599B}" type="parTrans" cxnId="{E377AEEB-2664-46E0-A303-CF872C54AAA0}">
      <dgm:prSet/>
      <dgm:spPr/>
      <dgm:t>
        <a:bodyPr/>
        <a:lstStyle/>
        <a:p>
          <a:endParaRPr lang="en-US"/>
        </a:p>
      </dgm:t>
    </dgm:pt>
    <dgm:pt modelId="{46D6A952-81F2-40C7-A61C-3B1056C14B76}" type="sibTrans" cxnId="{E377AEEB-2664-46E0-A303-CF872C54AAA0}">
      <dgm:prSet/>
      <dgm:spPr/>
      <dgm:t>
        <a:bodyPr/>
        <a:lstStyle/>
        <a:p>
          <a:endParaRPr lang="en-US" dirty="0"/>
        </a:p>
      </dgm:t>
    </dgm:pt>
    <dgm:pt modelId="{AD7D3BC5-22C0-4B44-B4F7-3CAA257AD241}">
      <dgm:prSet/>
      <dgm:spPr/>
      <dgm:t>
        <a:bodyPr/>
        <a:lstStyle/>
        <a:p>
          <a:r>
            <a:rPr lang="en-US" b="0" i="0" dirty="0"/>
            <a:t>The Extra-Mural Program </a:t>
          </a:r>
          <a:endParaRPr lang="en-US" dirty="0"/>
        </a:p>
      </dgm:t>
    </dgm:pt>
    <dgm:pt modelId="{D41D1465-2A0F-4164-9A2B-6119880F55FB}" type="parTrans" cxnId="{4DC61AEE-1ADE-49C5-A1F6-FDCBCC1E38F8}">
      <dgm:prSet/>
      <dgm:spPr/>
      <dgm:t>
        <a:bodyPr/>
        <a:lstStyle/>
        <a:p>
          <a:endParaRPr lang="en-US"/>
        </a:p>
      </dgm:t>
    </dgm:pt>
    <dgm:pt modelId="{56978981-FC0B-4803-AB85-63409A01D1DA}" type="sibTrans" cxnId="{4DC61AEE-1ADE-49C5-A1F6-FDCBCC1E38F8}">
      <dgm:prSet/>
      <dgm:spPr/>
      <dgm:t>
        <a:bodyPr/>
        <a:lstStyle/>
        <a:p>
          <a:endParaRPr lang="en-US" dirty="0"/>
        </a:p>
      </dgm:t>
    </dgm:pt>
    <dgm:pt modelId="{B0E09E58-3290-4544-A8C5-9C643619A0B8}">
      <dgm:prSet/>
      <dgm:spPr/>
      <dgm:t>
        <a:bodyPr/>
        <a:lstStyle/>
        <a:p>
          <a:r>
            <a:rPr lang="en-US" dirty="0"/>
            <a:t>H</a:t>
          </a:r>
          <a:r>
            <a:rPr lang="en-US" b="0" i="0" dirty="0"/>
            <a:t>ome </a:t>
          </a:r>
          <a:r>
            <a:rPr lang="en-US" dirty="0"/>
            <a:t>S</a:t>
          </a:r>
          <a:r>
            <a:rPr lang="en-US" b="0" i="0" dirty="0"/>
            <a:t>upport Services</a:t>
          </a:r>
          <a:endParaRPr lang="en-US" dirty="0"/>
        </a:p>
      </dgm:t>
    </dgm:pt>
    <dgm:pt modelId="{386F2E4C-361F-4201-BDD0-BCE051BA37D9}" type="parTrans" cxnId="{0D0C7689-C2E2-43BF-9629-D178D1F82DFC}">
      <dgm:prSet/>
      <dgm:spPr/>
      <dgm:t>
        <a:bodyPr/>
        <a:lstStyle/>
        <a:p>
          <a:endParaRPr lang="en-US"/>
        </a:p>
      </dgm:t>
    </dgm:pt>
    <dgm:pt modelId="{815C8599-7802-4ABD-B3D6-0D4B28082B70}" type="sibTrans" cxnId="{0D0C7689-C2E2-43BF-9629-D178D1F82DFC}">
      <dgm:prSet/>
      <dgm:spPr/>
      <dgm:t>
        <a:bodyPr/>
        <a:lstStyle/>
        <a:p>
          <a:endParaRPr lang="en-US" dirty="0"/>
        </a:p>
      </dgm:t>
    </dgm:pt>
    <dgm:pt modelId="{25EE8008-4E2E-4799-B776-01F7B15BD2B3}">
      <dgm:prSet/>
      <dgm:spPr/>
      <dgm:t>
        <a:bodyPr/>
        <a:lstStyle/>
        <a:p>
          <a:r>
            <a:rPr lang="en-US" b="0" i="0" dirty="0"/>
            <a:t>The Extra-Mural Program provides home health services under acute, palliative, chronic, rehabilitative and supportive care, </a:t>
          </a:r>
          <a:endParaRPr lang="en-US" dirty="0"/>
        </a:p>
      </dgm:t>
    </dgm:pt>
    <dgm:pt modelId="{76E79345-334E-47A3-9E09-77922CF4C13F}" type="parTrans" cxnId="{CFA7793F-8AFF-4F99-BE7D-1D3B138133CE}">
      <dgm:prSet/>
      <dgm:spPr/>
      <dgm:t>
        <a:bodyPr/>
        <a:lstStyle/>
        <a:p>
          <a:endParaRPr lang="en-US"/>
        </a:p>
      </dgm:t>
    </dgm:pt>
    <dgm:pt modelId="{CCB0D76E-4A0C-41DE-A518-6C16CA3F6B61}" type="sibTrans" cxnId="{CFA7793F-8AFF-4F99-BE7D-1D3B138133CE}">
      <dgm:prSet/>
      <dgm:spPr/>
      <dgm:t>
        <a:bodyPr/>
        <a:lstStyle/>
        <a:p>
          <a:endParaRPr lang="en-US" dirty="0"/>
        </a:p>
      </dgm:t>
    </dgm:pt>
    <dgm:pt modelId="{69D6D3A0-1DF3-4D64-A047-914DFB3882D9}">
      <dgm:prSet/>
      <dgm:spPr/>
      <dgm:t>
        <a:bodyPr/>
        <a:lstStyle/>
        <a:p>
          <a:r>
            <a:rPr lang="en-US" dirty="0"/>
            <a:t>H</a:t>
          </a:r>
          <a:r>
            <a:rPr lang="en-US" b="0" i="0" dirty="0"/>
            <a:t>ome support services are delivered under the Long-Term Care Program or the Disability Support Program to clients in need of personal care.</a:t>
          </a:r>
          <a:endParaRPr lang="en-US" dirty="0"/>
        </a:p>
      </dgm:t>
    </dgm:pt>
    <dgm:pt modelId="{622C3A0E-5DEF-4893-A8E1-7DB1FA17C909}" type="parTrans" cxnId="{4AF5B8DE-A33E-4421-AF99-EFDEC7FE4B44}">
      <dgm:prSet/>
      <dgm:spPr/>
      <dgm:t>
        <a:bodyPr/>
        <a:lstStyle/>
        <a:p>
          <a:endParaRPr lang="en-US"/>
        </a:p>
      </dgm:t>
    </dgm:pt>
    <dgm:pt modelId="{6DE9AC4D-A857-4DFE-B643-69C07AA778E5}" type="sibTrans" cxnId="{4AF5B8DE-A33E-4421-AF99-EFDEC7FE4B44}">
      <dgm:prSet/>
      <dgm:spPr/>
      <dgm:t>
        <a:bodyPr/>
        <a:lstStyle/>
        <a:p>
          <a:endParaRPr lang="en-US"/>
        </a:p>
      </dgm:t>
    </dgm:pt>
    <dgm:pt modelId="{A5FC63B4-3117-4FA4-838A-874CDBCE6DF3}" type="pres">
      <dgm:prSet presAssocID="{400A8B40-DCC6-45AD-84BD-203A37DE2567}" presName="Name0" presStyleCnt="0">
        <dgm:presLayoutVars>
          <dgm:dir/>
          <dgm:resizeHandles val="exact"/>
        </dgm:presLayoutVars>
      </dgm:prSet>
      <dgm:spPr/>
    </dgm:pt>
    <dgm:pt modelId="{A174BAA3-A570-48DD-9187-6AD890B58D4E}" type="pres">
      <dgm:prSet presAssocID="{0FC3E8E9-057F-4A40-A03E-4F1F54B292C6}" presName="node" presStyleLbl="node1" presStyleIdx="0" presStyleCnt="5">
        <dgm:presLayoutVars>
          <dgm:bulletEnabled val="1"/>
        </dgm:presLayoutVars>
      </dgm:prSet>
      <dgm:spPr/>
    </dgm:pt>
    <dgm:pt modelId="{2CFA9A54-582E-47A1-82F3-3C8162ACB851}" type="pres">
      <dgm:prSet presAssocID="{46D6A952-81F2-40C7-A61C-3B1056C14B76}" presName="sibTrans" presStyleLbl="sibTrans1D1" presStyleIdx="0" presStyleCnt="4"/>
      <dgm:spPr/>
    </dgm:pt>
    <dgm:pt modelId="{9E704635-118E-4EA8-AD28-CBE0C29A2FED}" type="pres">
      <dgm:prSet presAssocID="{46D6A952-81F2-40C7-A61C-3B1056C14B76}" presName="connectorText" presStyleLbl="sibTrans1D1" presStyleIdx="0" presStyleCnt="4"/>
      <dgm:spPr/>
    </dgm:pt>
    <dgm:pt modelId="{B30034E1-DBF5-4AAB-BDC4-2CEA0CB0C145}" type="pres">
      <dgm:prSet presAssocID="{AD7D3BC5-22C0-4B44-B4F7-3CAA257AD241}" presName="node" presStyleLbl="node1" presStyleIdx="1" presStyleCnt="5">
        <dgm:presLayoutVars>
          <dgm:bulletEnabled val="1"/>
        </dgm:presLayoutVars>
      </dgm:prSet>
      <dgm:spPr/>
    </dgm:pt>
    <dgm:pt modelId="{EEC00965-1BD8-4EB1-A543-04B8DDCDC618}" type="pres">
      <dgm:prSet presAssocID="{56978981-FC0B-4803-AB85-63409A01D1DA}" presName="sibTrans" presStyleLbl="sibTrans1D1" presStyleIdx="1" presStyleCnt="4"/>
      <dgm:spPr/>
    </dgm:pt>
    <dgm:pt modelId="{48C3DD76-458C-475C-9BB4-AAA39CA8266E}" type="pres">
      <dgm:prSet presAssocID="{56978981-FC0B-4803-AB85-63409A01D1DA}" presName="connectorText" presStyleLbl="sibTrans1D1" presStyleIdx="1" presStyleCnt="4"/>
      <dgm:spPr/>
    </dgm:pt>
    <dgm:pt modelId="{EEC752DB-70D4-4F31-82F9-E04D124D0775}" type="pres">
      <dgm:prSet presAssocID="{B0E09E58-3290-4544-A8C5-9C643619A0B8}" presName="node" presStyleLbl="node1" presStyleIdx="2" presStyleCnt="5">
        <dgm:presLayoutVars>
          <dgm:bulletEnabled val="1"/>
        </dgm:presLayoutVars>
      </dgm:prSet>
      <dgm:spPr/>
    </dgm:pt>
    <dgm:pt modelId="{E858A6A5-1147-4F43-8EFB-8E3F2E4005BB}" type="pres">
      <dgm:prSet presAssocID="{815C8599-7802-4ABD-B3D6-0D4B28082B70}" presName="sibTrans" presStyleLbl="sibTrans1D1" presStyleIdx="2" presStyleCnt="4"/>
      <dgm:spPr/>
    </dgm:pt>
    <dgm:pt modelId="{99011D04-68C9-4D6E-BD3B-2C0BE71C0035}" type="pres">
      <dgm:prSet presAssocID="{815C8599-7802-4ABD-B3D6-0D4B28082B70}" presName="connectorText" presStyleLbl="sibTrans1D1" presStyleIdx="2" presStyleCnt="4"/>
      <dgm:spPr/>
    </dgm:pt>
    <dgm:pt modelId="{8C47DDED-68F2-4D57-9A27-D69DFEB261BA}" type="pres">
      <dgm:prSet presAssocID="{25EE8008-4E2E-4799-B776-01F7B15BD2B3}" presName="node" presStyleLbl="node1" presStyleIdx="3" presStyleCnt="5">
        <dgm:presLayoutVars>
          <dgm:bulletEnabled val="1"/>
        </dgm:presLayoutVars>
      </dgm:prSet>
      <dgm:spPr/>
    </dgm:pt>
    <dgm:pt modelId="{AD74A3DE-1461-4E10-A4CE-3B647BB03264}" type="pres">
      <dgm:prSet presAssocID="{CCB0D76E-4A0C-41DE-A518-6C16CA3F6B61}" presName="sibTrans" presStyleLbl="sibTrans1D1" presStyleIdx="3" presStyleCnt="4"/>
      <dgm:spPr/>
    </dgm:pt>
    <dgm:pt modelId="{0A6B2289-3103-4AAC-9933-F113A152168F}" type="pres">
      <dgm:prSet presAssocID="{CCB0D76E-4A0C-41DE-A518-6C16CA3F6B61}" presName="connectorText" presStyleLbl="sibTrans1D1" presStyleIdx="3" presStyleCnt="4"/>
      <dgm:spPr/>
    </dgm:pt>
    <dgm:pt modelId="{5EB2DBA5-822D-4DDE-9274-702D0D7FBF36}" type="pres">
      <dgm:prSet presAssocID="{69D6D3A0-1DF3-4D64-A047-914DFB3882D9}" presName="node" presStyleLbl="node1" presStyleIdx="4" presStyleCnt="5">
        <dgm:presLayoutVars>
          <dgm:bulletEnabled val="1"/>
        </dgm:presLayoutVars>
      </dgm:prSet>
      <dgm:spPr/>
    </dgm:pt>
  </dgm:ptLst>
  <dgm:cxnLst>
    <dgm:cxn modelId="{F51AD21B-E8BE-4214-8D5D-30CB7D6C4D5D}" type="presOf" srcId="{46D6A952-81F2-40C7-A61C-3B1056C14B76}" destId="{9E704635-118E-4EA8-AD28-CBE0C29A2FED}" srcOrd="1" destOrd="0" presId="urn:microsoft.com/office/officeart/2016/7/layout/RepeatingBendingProcessNew"/>
    <dgm:cxn modelId="{F97BDD27-B865-48D8-B242-4A4B45A81033}" type="presOf" srcId="{69D6D3A0-1DF3-4D64-A047-914DFB3882D9}" destId="{5EB2DBA5-822D-4DDE-9274-702D0D7FBF36}" srcOrd="0" destOrd="0" presId="urn:microsoft.com/office/officeart/2016/7/layout/RepeatingBendingProcessNew"/>
    <dgm:cxn modelId="{CFA7793F-8AFF-4F99-BE7D-1D3B138133CE}" srcId="{400A8B40-DCC6-45AD-84BD-203A37DE2567}" destId="{25EE8008-4E2E-4799-B776-01F7B15BD2B3}" srcOrd="3" destOrd="0" parTransId="{76E79345-334E-47A3-9E09-77922CF4C13F}" sibTransId="{CCB0D76E-4A0C-41DE-A518-6C16CA3F6B61}"/>
    <dgm:cxn modelId="{2C77D271-0A5B-4224-BFB2-CB118A0E0211}" type="presOf" srcId="{815C8599-7802-4ABD-B3D6-0D4B28082B70}" destId="{99011D04-68C9-4D6E-BD3B-2C0BE71C0035}" srcOrd="1" destOrd="0" presId="urn:microsoft.com/office/officeart/2016/7/layout/RepeatingBendingProcessNew"/>
    <dgm:cxn modelId="{64610557-C810-4BA0-BF37-1C6AB0EFF3E4}" type="presOf" srcId="{AD7D3BC5-22C0-4B44-B4F7-3CAA257AD241}" destId="{B30034E1-DBF5-4AAB-BDC4-2CEA0CB0C145}" srcOrd="0" destOrd="0" presId="urn:microsoft.com/office/officeart/2016/7/layout/RepeatingBendingProcessNew"/>
    <dgm:cxn modelId="{CBEA2757-5F31-421E-81E2-AF74FA2965EA}" type="presOf" srcId="{815C8599-7802-4ABD-B3D6-0D4B28082B70}" destId="{E858A6A5-1147-4F43-8EFB-8E3F2E4005BB}" srcOrd="0" destOrd="0" presId="urn:microsoft.com/office/officeart/2016/7/layout/RepeatingBendingProcessNew"/>
    <dgm:cxn modelId="{F8407C80-60C4-4DEB-BCF8-48BDB2F40CE5}" type="presOf" srcId="{0FC3E8E9-057F-4A40-A03E-4F1F54B292C6}" destId="{A174BAA3-A570-48DD-9187-6AD890B58D4E}" srcOrd="0" destOrd="0" presId="urn:microsoft.com/office/officeart/2016/7/layout/RepeatingBendingProcessNew"/>
    <dgm:cxn modelId="{0D0C7689-C2E2-43BF-9629-D178D1F82DFC}" srcId="{400A8B40-DCC6-45AD-84BD-203A37DE2567}" destId="{B0E09E58-3290-4544-A8C5-9C643619A0B8}" srcOrd="2" destOrd="0" parTransId="{386F2E4C-361F-4201-BDD0-BCE051BA37D9}" sibTransId="{815C8599-7802-4ABD-B3D6-0D4B28082B70}"/>
    <dgm:cxn modelId="{9B2A2F8F-2505-46F1-9E29-415BD397C4EF}" type="presOf" srcId="{25EE8008-4E2E-4799-B776-01F7B15BD2B3}" destId="{8C47DDED-68F2-4D57-9A27-D69DFEB261BA}" srcOrd="0" destOrd="0" presId="urn:microsoft.com/office/officeart/2016/7/layout/RepeatingBendingProcessNew"/>
    <dgm:cxn modelId="{BF2DF0A2-44CD-44C7-BA3E-3E7DB9846B2E}" type="presOf" srcId="{CCB0D76E-4A0C-41DE-A518-6C16CA3F6B61}" destId="{AD74A3DE-1461-4E10-A4CE-3B647BB03264}" srcOrd="0" destOrd="0" presId="urn:microsoft.com/office/officeart/2016/7/layout/RepeatingBendingProcessNew"/>
    <dgm:cxn modelId="{27D856C1-4516-4994-9145-7118E4C68404}" type="presOf" srcId="{400A8B40-DCC6-45AD-84BD-203A37DE2567}" destId="{A5FC63B4-3117-4FA4-838A-874CDBCE6DF3}" srcOrd="0" destOrd="0" presId="urn:microsoft.com/office/officeart/2016/7/layout/RepeatingBendingProcessNew"/>
    <dgm:cxn modelId="{A32E0EC3-8EAB-447C-80E4-A0563A845290}" type="presOf" srcId="{56978981-FC0B-4803-AB85-63409A01D1DA}" destId="{EEC00965-1BD8-4EB1-A543-04B8DDCDC618}" srcOrd="0" destOrd="0" presId="urn:microsoft.com/office/officeart/2016/7/layout/RepeatingBendingProcessNew"/>
    <dgm:cxn modelId="{58B7E5D3-997E-4B88-8391-04D9417770CE}" type="presOf" srcId="{56978981-FC0B-4803-AB85-63409A01D1DA}" destId="{48C3DD76-458C-475C-9BB4-AAA39CA8266E}" srcOrd="1" destOrd="0" presId="urn:microsoft.com/office/officeart/2016/7/layout/RepeatingBendingProcessNew"/>
    <dgm:cxn modelId="{90D2A3D7-EBBE-472F-A3C7-4C88893132F1}" type="presOf" srcId="{CCB0D76E-4A0C-41DE-A518-6C16CA3F6B61}" destId="{0A6B2289-3103-4AAC-9933-F113A152168F}" srcOrd="1" destOrd="0" presId="urn:microsoft.com/office/officeart/2016/7/layout/RepeatingBendingProcessNew"/>
    <dgm:cxn modelId="{4AF5B8DE-A33E-4421-AF99-EFDEC7FE4B44}" srcId="{400A8B40-DCC6-45AD-84BD-203A37DE2567}" destId="{69D6D3A0-1DF3-4D64-A047-914DFB3882D9}" srcOrd="4" destOrd="0" parTransId="{622C3A0E-5DEF-4893-A8E1-7DB1FA17C909}" sibTransId="{6DE9AC4D-A857-4DFE-B643-69C07AA778E5}"/>
    <dgm:cxn modelId="{1797CDE7-B21D-4191-A6DE-D745031550DD}" type="presOf" srcId="{B0E09E58-3290-4544-A8C5-9C643619A0B8}" destId="{EEC752DB-70D4-4F31-82F9-E04D124D0775}" srcOrd="0" destOrd="0" presId="urn:microsoft.com/office/officeart/2016/7/layout/RepeatingBendingProcessNew"/>
    <dgm:cxn modelId="{5FFE3AE8-8DC1-43F7-9B45-BA8737D597CE}" type="presOf" srcId="{46D6A952-81F2-40C7-A61C-3B1056C14B76}" destId="{2CFA9A54-582E-47A1-82F3-3C8162ACB851}" srcOrd="0" destOrd="0" presId="urn:microsoft.com/office/officeart/2016/7/layout/RepeatingBendingProcessNew"/>
    <dgm:cxn modelId="{E377AEEB-2664-46E0-A303-CF872C54AAA0}" srcId="{400A8B40-DCC6-45AD-84BD-203A37DE2567}" destId="{0FC3E8E9-057F-4A40-A03E-4F1F54B292C6}" srcOrd="0" destOrd="0" parTransId="{07E16F54-1653-49ED-B568-6914044F599B}" sibTransId="{46D6A952-81F2-40C7-A61C-3B1056C14B76}"/>
    <dgm:cxn modelId="{4DC61AEE-1ADE-49C5-A1F6-FDCBCC1E38F8}" srcId="{400A8B40-DCC6-45AD-84BD-203A37DE2567}" destId="{AD7D3BC5-22C0-4B44-B4F7-3CAA257AD241}" srcOrd="1" destOrd="0" parTransId="{D41D1465-2A0F-4164-9A2B-6119880F55FB}" sibTransId="{56978981-FC0B-4803-AB85-63409A01D1DA}"/>
    <dgm:cxn modelId="{33DC8848-88C4-4D6E-AB51-55C3969FE6A6}" type="presParOf" srcId="{A5FC63B4-3117-4FA4-838A-874CDBCE6DF3}" destId="{A174BAA3-A570-48DD-9187-6AD890B58D4E}" srcOrd="0" destOrd="0" presId="urn:microsoft.com/office/officeart/2016/7/layout/RepeatingBendingProcessNew"/>
    <dgm:cxn modelId="{DAE7DD44-9955-4CA9-9A2E-817DB3A6F9FD}" type="presParOf" srcId="{A5FC63B4-3117-4FA4-838A-874CDBCE6DF3}" destId="{2CFA9A54-582E-47A1-82F3-3C8162ACB851}" srcOrd="1" destOrd="0" presId="urn:microsoft.com/office/officeart/2016/7/layout/RepeatingBendingProcessNew"/>
    <dgm:cxn modelId="{F77B9009-B929-471C-A55C-7F51F631B17D}" type="presParOf" srcId="{2CFA9A54-582E-47A1-82F3-3C8162ACB851}" destId="{9E704635-118E-4EA8-AD28-CBE0C29A2FED}" srcOrd="0" destOrd="0" presId="urn:microsoft.com/office/officeart/2016/7/layout/RepeatingBendingProcessNew"/>
    <dgm:cxn modelId="{4E5A9DEF-69E1-4F5F-A52B-141F79694BCB}" type="presParOf" srcId="{A5FC63B4-3117-4FA4-838A-874CDBCE6DF3}" destId="{B30034E1-DBF5-4AAB-BDC4-2CEA0CB0C145}" srcOrd="2" destOrd="0" presId="urn:microsoft.com/office/officeart/2016/7/layout/RepeatingBendingProcessNew"/>
    <dgm:cxn modelId="{052A7E3B-DCA7-44EB-BBC1-F7EC67E230A3}" type="presParOf" srcId="{A5FC63B4-3117-4FA4-838A-874CDBCE6DF3}" destId="{EEC00965-1BD8-4EB1-A543-04B8DDCDC618}" srcOrd="3" destOrd="0" presId="urn:microsoft.com/office/officeart/2016/7/layout/RepeatingBendingProcessNew"/>
    <dgm:cxn modelId="{0DB8E4D0-3083-4775-B4D7-8E72782445E9}" type="presParOf" srcId="{EEC00965-1BD8-4EB1-A543-04B8DDCDC618}" destId="{48C3DD76-458C-475C-9BB4-AAA39CA8266E}" srcOrd="0" destOrd="0" presId="urn:microsoft.com/office/officeart/2016/7/layout/RepeatingBendingProcessNew"/>
    <dgm:cxn modelId="{86F761AE-0AD5-49DE-88EA-66B62F1B3E87}" type="presParOf" srcId="{A5FC63B4-3117-4FA4-838A-874CDBCE6DF3}" destId="{EEC752DB-70D4-4F31-82F9-E04D124D0775}" srcOrd="4" destOrd="0" presId="urn:microsoft.com/office/officeart/2016/7/layout/RepeatingBendingProcessNew"/>
    <dgm:cxn modelId="{D7E19020-A3B3-4123-9062-3203C3105B99}" type="presParOf" srcId="{A5FC63B4-3117-4FA4-838A-874CDBCE6DF3}" destId="{E858A6A5-1147-4F43-8EFB-8E3F2E4005BB}" srcOrd="5" destOrd="0" presId="urn:microsoft.com/office/officeart/2016/7/layout/RepeatingBendingProcessNew"/>
    <dgm:cxn modelId="{2B1541F6-2F2A-40FC-B70F-FA6D2E316567}" type="presParOf" srcId="{E858A6A5-1147-4F43-8EFB-8E3F2E4005BB}" destId="{99011D04-68C9-4D6E-BD3B-2C0BE71C0035}" srcOrd="0" destOrd="0" presId="urn:microsoft.com/office/officeart/2016/7/layout/RepeatingBendingProcessNew"/>
    <dgm:cxn modelId="{37F23C62-D829-4B14-9E99-652A85279035}" type="presParOf" srcId="{A5FC63B4-3117-4FA4-838A-874CDBCE6DF3}" destId="{8C47DDED-68F2-4D57-9A27-D69DFEB261BA}" srcOrd="6" destOrd="0" presId="urn:microsoft.com/office/officeart/2016/7/layout/RepeatingBendingProcessNew"/>
    <dgm:cxn modelId="{3ECD14C3-AF60-4A40-B048-DB63E9DF1F81}" type="presParOf" srcId="{A5FC63B4-3117-4FA4-838A-874CDBCE6DF3}" destId="{AD74A3DE-1461-4E10-A4CE-3B647BB03264}" srcOrd="7" destOrd="0" presId="urn:microsoft.com/office/officeart/2016/7/layout/RepeatingBendingProcessNew"/>
    <dgm:cxn modelId="{FB6D00E6-66EF-4D60-8F84-212485F93DED}" type="presParOf" srcId="{AD74A3DE-1461-4E10-A4CE-3B647BB03264}" destId="{0A6B2289-3103-4AAC-9933-F113A152168F}" srcOrd="0" destOrd="0" presId="urn:microsoft.com/office/officeart/2016/7/layout/RepeatingBendingProcessNew"/>
    <dgm:cxn modelId="{DA187DE0-751C-48B0-BC67-3E1AF9347673}" type="presParOf" srcId="{A5FC63B4-3117-4FA4-838A-874CDBCE6DF3}" destId="{5EB2DBA5-822D-4DDE-9274-702D0D7FBF36}"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B9D309-7317-4FF9-9D70-34E2F490F623}"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57628AD2-B915-4C12-A07E-343383C15C1F}">
      <dgm:prSet/>
      <dgm:spPr/>
      <dgm:t>
        <a:bodyPr/>
        <a:lstStyle/>
        <a:p>
          <a:r>
            <a:rPr lang="en-US" b="1" dirty="0"/>
            <a:t>Special Care Homes be transferred to non-for-profit, rates be based on individual net income. With a min and max rate.</a:t>
          </a:r>
          <a:r>
            <a:rPr lang="en-US" dirty="0"/>
            <a:t> </a:t>
          </a:r>
        </a:p>
      </dgm:t>
    </dgm:pt>
    <dgm:pt modelId="{072931B6-338C-4ECB-BC2B-E45C3F13B75F}" type="parTrans" cxnId="{305AD2BB-2CC0-4B3D-8575-CA1430848456}">
      <dgm:prSet/>
      <dgm:spPr/>
      <dgm:t>
        <a:bodyPr/>
        <a:lstStyle/>
        <a:p>
          <a:endParaRPr lang="en-US"/>
        </a:p>
      </dgm:t>
    </dgm:pt>
    <dgm:pt modelId="{43AEEAD2-DA39-43D5-8E61-84C700E3D167}" type="sibTrans" cxnId="{305AD2BB-2CC0-4B3D-8575-CA1430848456}">
      <dgm:prSet/>
      <dgm:spPr/>
      <dgm:t>
        <a:bodyPr/>
        <a:lstStyle/>
        <a:p>
          <a:endParaRPr lang="en-US" dirty="0"/>
        </a:p>
      </dgm:t>
    </dgm:pt>
    <dgm:pt modelId="{157746A1-EDF6-4E25-BC50-FAB70953F113}">
      <dgm:prSet/>
      <dgm:spPr/>
      <dgm:t>
        <a:bodyPr/>
        <a:lstStyle/>
        <a:p>
          <a:r>
            <a:rPr lang="en-US" b="1" dirty="0"/>
            <a:t>Individual net income tied with a cap</a:t>
          </a:r>
          <a:endParaRPr lang="en-US" dirty="0"/>
        </a:p>
      </dgm:t>
    </dgm:pt>
    <dgm:pt modelId="{92883205-DBAB-4134-91FA-A2894CE6FD5D}" type="parTrans" cxnId="{7FBA4235-457A-462F-85BB-B86B0716D5C9}">
      <dgm:prSet/>
      <dgm:spPr/>
      <dgm:t>
        <a:bodyPr/>
        <a:lstStyle/>
        <a:p>
          <a:endParaRPr lang="en-US"/>
        </a:p>
      </dgm:t>
    </dgm:pt>
    <dgm:pt modelId="{C5A5AF10-D675-4A1C-B54E-97EE86324375}" type="sibTrans" cxnId="{7FBA4235-457A-462F-85BB-B86B0716D5C9}">
      <dgm:prSet/>
      <dgm:spPr/>
      <dgm:t>
        <a:bodyPr/>
        <a:lstStyle/>
        <a:p>
          <a:endParaRPr lang="en-US" dirty="0"/>
        </a:p>
      </dgm:t>
    </dgm:pt>
    <dgm:pt modelId="{5E45F2C6-5D69-48AE-837D-5A819D7089F7}">
      <dgm:prSet/>
      <dgm:spPr/>
      <dgm:t>
        <a:bodyPr/>
        <a:lstStyle/>
        <a:p>
          <a:r>
            <a:rPr lang="en-US" b="1" dirty="0"/>
            <a:t>Manitoba rate- min $39.90 – max $96.40 based on individual  income. </a:t>
          </a:r>
          <a:endParaRPr lang="en-US" dirty="0"/>
        </a:p>
      </dgm:t>
    </dgm:pt>
    <dgm:pt modelId="{C03EA53D-01AA-4D83-A218-73450018C2AD}" type="parTrans" cxnId="{D87CD6A6-4F79-4729-B2FF-31053DB4BF4D}">
      <dgm:prSet/>
      <dgm:spPr/>
      <dgm:t>
        <a:bodyPr/>
        <a:lstStyle/>
        <a:p>
          <a:endParaRPr lang="en-US"/>
        </a:p>
      </dgm:t>
    </dgm:pt>
    <dgm:pt modelId="{AB1B5E91-2451-4DE6-BF09-14FAED9E36CE}" type="sibTrans" cxnId="{D87CD6A6-4F79-4729-B2FF-31053DB4BF4D}">
      <dgm:prSet/>
      <dgm:spPr/>
      <dgm:t>
        <a:bodyPr/>
        <a:lstStyle/>
        <a:p>
          <a:endParaRPr lang="en-US" dirty="0"/>
        </a:p>
      </dgm:t>
    </dgm:pt>
    <dgm:pt modelId="{4086BA13-B50A-42F9-8D6E-11F5E1262679}">
      <dgm:prSet/>
      <dgm:spPr/>
      <dgm:t>
        <a:bodyPr/>
        <a:lstStyle/>
        <a:p>
          <a:r>
            <a:rPr lang="en-US" dirty="0"/>
            <a:t>Seniors Care be the responsibility of the Regional Health Authority. </a:t>
          </a:r>
        </a:p>
      </dgm:t>
    </dgm:pt>
    <dgm:pt modelId="{C0A68762-9365-411E-8026-E74B79FCE0C3}" type="parTrans" cxnId="{37188145-53C5-4A91-97CC-9DD9EC96D858}">
      <dgm:prSet/>
      <dgm:spPr/>
      <dgm:t>
        <a:bodyPr/>
        <a:lstStyle/>
        <a:p>
          <a:endParaRPr lang="en-US"/>
        </a:p>
      </dgm:t>
    </dgm:pt>
    <dgm:pt modelId="{AB32C57E-105C-4172-BC00-E1B76A503F00}" type="sibTrans" cxnId="{37188145-53C5-4A91-97CC-9DD9EC96D858}">
      <dgm:prSet/>
      <dgm:spPr/>
      <dgm:t>
        <a:bodyPr/>
        <a:lstStyle/>
        <a:p>
          <a:endParaRPr lang="en-US" dirty="0"/>
        </a:p>
      </dgm:t>
    </dgm:pt>
    <dgm:pt modelId="{709A1391-C3EB-4AF3-985E-740BB857FAD5}">
      <dgm:prSet/>
      <dgm:spPr/>
      <dgm:t>
        <a:bodyPr/>
        <a:lstStyle/>
        <a:p>
          <a:r>
            <a:rPr lang="en-US" dirty="0">
              <a:hlinkClick xmlns:r="http://schemas.openxmlformats.org/officeDocument/2006/relationships" r:id="rId1"/>
            </a:rPr>
            <a:t>Residential Charges Rate Table - Personal Care Services | Health | Province of Manitoba (gov.mb.ca)</a:t>
          </a:r>
          <a:endParaRPr lang="en-US" dirty="0"/>
        </a:p>
      </dgm:t>
    </dgm:pt>
    <dgm:pt modelId="{A48690A1-0C66-4E09-837F-F9BD3940600C}" type="parTrans" cxnId="{ACE26363-2E87-441D-91C2-67861C4DA2B9}">
      <dgm:prSet/>
      <dgm:spPr/>
      <dgm:t>
        <a:bodyPr/>
        <a:lstStyle/>
        <a:p>
          <a:endParaRPr lang="en-US"/>
        </a:p>
      </dgm:t>
    </dgm:pt>
    <dgm:pt modelId="{C9B2DD0B-D1FF-44FC-96E7-27758B5D3091}" type="sibTrans" cxnId="{ACE26363-2E87-441D-91C2-67861C4DA2B9}">
      <dgm:prSet/>
      <dgm:spPr/>
      <dgm:t>
        <a:bodyPr/>
        <a:lstStyle/>
        <a:p>
          <a:endParaRPr lang="en-US"/>
        </a:p>
      </dgm:t>
    </dgm:pt>
    <dgm:pt modelId="{491A6E50-BA3E-40F1-A694-CF011DB51DC6}" type="pres">
      <dgm:prSet presAssocID="{51B9D309-7317-4FF9-9D70-34E2F490F623}" presName="Name0" presStyleCnt="0">
        <dgm:presLayoutVars>
          <dgm:dir/>
          <dgm:resizeHandles val="exact"/>
        </dgm:presLayoutVars>
      </dgm:prSet>
      <dgm:spPr/>
    </dgm:pt>
    <dgm:pt modelId="{716B83B6-B6EB-4EC9-8EF3-EF63FAAF5FCE}" type="pres">
      <dgm:prSet presAssocID="{57628AD2-B915-4C12-A07E-343383C15C1F}" presName="node" presStyleLbl="node1" presStyleIdx="0" presStyleCnt="5">
        <dgm:presLayoutVars>
          <dgm:bulletEnabled val="1"/>
        </dgm:presLayoutVars>
      </dgm:prSet>
      <dgm:spPr/>
    </dgm:pt>
    <dgm:pt modelId="{CEE55FB3-A1E2-4199-8CAA-3A9A6430F276}" type="pres">
      <dgm:prSet presAssocID="{43AEEAD2-DA39-43D5-8E61-84C700E3D167}" presName="sibTrans" presStyleLbl="sibTrans1D1" presStyleIdx="0" presStyleCnt="4"/>
      <dgm:spPr/>
    </dgm:pt>
    <dgm:pt modelId="{3CF4EDDD-E4B0-49E4-B0A5-65A074D00AFC}" type="pres">
      <dgm:prSet presAssocID="{43AEEAD2-DA39-43D5-8E61-84C700E3D167}" presName="connectorText" presStyleLbl="sibTrans1D1" presStyleIdx="0" presStyleCnt="4"/>
      <dgm:spPr/>
    </dgm:pt>
    <dgm:pt modelId="{FFB09084-B205-4C94-B06E-A201BE8CFAED}" type="pres">
      <dgm:prSet presAssocID="{157746A1-EDF6-4E25-BC50-FAB70953F113}" presName="node" presStyleLbl="node1" presStyleIdx="1" presStyleCnt="5">
        <dgm:presLayoutVars>
          <dgm:bulletEnabled val="1"/>
        </dgm:presLayoutVars>
      </dgm:prSet>
      <dgm:spPr/>
    </dgm:pt>
    <dgm:pt modelId="{19C12911-0886-4930-86CF-50182C6925AF}" type="pres">
      <dgm:prSet presAssocID="{C5A5AF10-D675-4A1C-B54E-97EE86324375}" presName="sibTrans" presStyleLbl="sibTrans1D1" presStyleIdx="1" presStyleCnt="4"/>
      <dgm:spPr/>
    </dgm:pt>
    <dgm:pt modelId="{23394B4F-C11A-49F2-9633-27EC4718EECF}" type="pres">
      <dgm:prSet presAssocID="{C5A5AF10-D675-4A1C-B54E-97EE86324375}" presName="connectorText" presStyleLbl="sibTrans1D1" presStyleIdx="1" presStyleCnt="4"/>
      <dgm:spPr/>
    </dgm:pt>
    <dgm:pt modelId="{1671EFCC-6B4B-4540-A1FE-66A31A25B084}" type="pres">
      <dgm:prSet presAssocID="{5E45F2C6-5D69-48AE-837D-5A819D7089F7}" presName="node" presStyleLbl="node1" presStyleIdx="2" presStyleCnt="5">
        <dgm:presLayoutVars>
          <dgm:bulletEnabled val="1"/>
        </dgm:presLayoutVars>
      </dgm:prSet>
      <dgm:spPr/>
    </dgm:pt>
    <dgm:pt modelId="{FEE3EC44-022A-49A0-A719-CC8734814B44}" type="pres">
      <dgm:prSet presAssocID="{AB1B5E91-2451-4DE6-BF09-14FAED9E36CE}" presName="sibTrans" presStyleLbl="sibTrans1D1" presStyleIdx="2" presStyleCnt="4"/>
      <dgm:spPr/>
    </dgm:pt>
    <dgm:pt modelId="{2B62A4D3-2742-4045-AC67-F74EFF2B929D}" type="pres">
      <dgm:prSet presAssocID="{AB1B5E91-2451-4DE6-BF09-14FAED9E36CE}" presName="connectorText" presStyleLbl="sibTrans1D1" presStyleIdx="2" presStyleCnt="4"/>
      <dgm:spPr/>
    </dgm:pt>
    <dgm:pt modelId="{DCA92715-5081-4326-B135-C1264F50A4AD}" type="pres">
      <dgm:prSet presAssocID="{4086BA13-B50A-42F9-8D6E-11F5E1262679}" presName="node" presStyleLbl="node1" presStyleIdx="3" presStyleCnt="5">
        <dgm:presLayoutVars>
          <dgm:bulletEnabled val="1"/>
        </dgm:presLayoutVars>
      </dgm:prSet>
      <dgm:spPr/>
    </dgm:pt>
    <dgm:pt modelId="{A47DAF2F-E8BC-40D8-8D95-567A40B1E9FD}" type="pres">
      <dgm:prSet presAssocID="{AB32C57E-105C-4172-BC00-E1B76A503F00}" presName="sibTrans" presStyleLbl="sibTrans1D1" presStyleIdx="3" presStyleCnt="4"/>
      <dgm:spPr/>
    </dgm:pt>
    <dgm:pt modelId="{8457585A-C67B-400D-9974-04E4A6E6A6AA}" type="pres">
      <dgm:prSet presAssocID="{AB32C57E-105C-4172-BC00-E1B76A503F00}" presName="connectorText" presStyleLbl="sibTrans1D1" presStyleIdx="3" presStyleCnt="4"/>
      <dgm:spPr/>
    </dgm:pt>
    <dgm:pt modelId="{6801B04B-3888-40B5-BC8F-CCBC53C8F966}" type="pres">
      <dgm:prSet presAssocID="{709A1391-C3EB-4AF3-985E-740BB857FAD5}" presName="node" presStyleLbl="node1" presStyleIdx="4" presStyleCnt="5">
        <dgm:presLayoutVars>
          <dgm:bulletEnabled val="1"/>
        </dgm:presLayoutVars>
      </dgm:prSet>
      <dgm:spPr/>
    </dgm:pt>
  </dgm:ptLst>
  <dgm:cxnLst>
    <dgm:cxn modelId="{721BC70C-98F1-4A54-961F-E72A4884F905}" type="presOf" srcId="{43AEEAD2-DA39-43D5-8E61-84C700E3D167}" destId="{CEE55FB3-A1E2-4199-8CAA-3A9A6430F276}" srcOrd="0" destOrd="0" presId="urn:microsoft.com/office/officeart/2016/7/layout/RepeatingBendingProcessNew"/>
    <dgm:cxn modelId="{226C030F-51B4-4E9E-9ED3-202AD97FB838}" type="presOf" srcId="{5E45F2C6-5D69-48AE-837D-5A819D7089F7}" destId="{1671EFCC-6B4B-4540-A1FE-66A31A25B084}" srcOrd="0" destOrd="0" presId="urn:microsoft.com/office/officeart/2016/7/layout/RepeatingBendingProcessNew"/>
    <dgm:cxn modelId="{42806A12-2321-4501-A7D0-E5D628235855}" type="presOf" srcId="{709A1391-C3EB-4AF3-985E-740BB857FAD5}" destId="{6801B04B-3888-40B5-BC8F-CCBC53C8F966}" srcOrd="0" destOrd="0" presId="urn:microsoft.com/office/officeart/2016/7/layout/RepeatingBendingProcessNew"/>
    <dgm:cxn modelId="{5C722B26-60C6-4022-B6E2-31E3D13690FF}" type="presOf" srcId="{51B9D309-7317-4FF9-9D70-34E2F490F623}" destId="{491A6E50-BA3E-40F1-A694-CF011DB51DC6}" srcOrd="0" destOrd="0" presId="urn:microsoft.com/office/officeart/2016/7/layout/RepeatingBendingProcessNew"/>
    <dgm:cxn modelId="{7FBA4235-457A-462F-85BB-B86B0716D5C9}" srcId="{51B9D309-7317-4FF9-9D70-34E2F490F623}" destId="{157746A1-EDF6-4E25-BC50-FAB70953F113}" srcOrd="1" destOrd="0" parTransId="{92883205-DBAB-4134-91FA-A2894CE6FD5D}" sibTransId="{C5A5AF10-D675-4A1C-B54E-97EE86324375}"/>
    <dgm:cxn modelId="{C02F313C-45CE-4FB4-95CA-A3DB398F1797}" type="presOf" srcId="{C5A5AF10-D675-4A1C-B54E-97EE86324375}" destId="{23394B4F-C11A-49F2-9633-27EC4718EECF}" srcOrd="1" destOrd="0" presId="urn:microsoft.com/office/officeart/2016/7/layout/RepeatingBendingProcessNew"/>
    <dgm:cxn modelId="{F78A795C-A529-476C-AE79-7D8A0776CCF2}" type="presOf" srcId="{C5A5AF10-D675-4A1C-B54E-97EE86324375}" destId="{19C12911-0886-4930-86CF-50182C6925AF}" srcOrd="0" destOrd="0" presId="urn:microsoft.com/office/officeart/2016/7/layout/RepeatingBendingProcessNew"/>
    <dgm:cxn modelId="{ACE26363-2E87-441D-91C2-67861C4DA2B9}" srcId="{51B9D309-7317-4FF9-9D70-34E2F490F623}" destId="{709A1391-C3EB-4AF3-985E-740BB857FAD5}" srcOrd="4" destOrd="0" parTransId="{A48690A1-0C66-4E09-837F-F9BD3940600C}" sibTransId="{C9B2DD0B-D1FF-44FC-96E7-27758B5D3091}"/>
    <dgm:cxn modelId="{37188145-53C5-4A91-97CC-9DD9EC96D858}" srcId="{51B9D309-7317-4FF9-9D70-34E2F490F623}" destId="{4086BA13-B50A-42F9-8D6E-11F5E1262679}" srcOrd="3" destOrd="0" parTransId="{C0A68762-9365-411E-8026-E74B79FCE0C3}" sibTransId="{AB32C57E-105C-4172-BC00-E1B76A503F00}"/>
    <dgm:cxn modelId="{83B9C765-1AB7-4C30-94EB-80A3C6A10FCC}" type="presOf" srcId="{43AEEAD2-DA39-43D5-8E61-84C700E3D167}" destId="{3CF4EDDD-E4B0-49E4-B0A5-65A074D00AFC}" srcOrd="1" destOrd="0" presId="urn:microsoft.com/office/officeart/2016/7/layout/RepeatingBendingProcessNew"/>
    <dgm:cxn modelId="{291C506D-721B-45BF-9F8E-4DD6CC393A0D}" type="presOf" srcId="{AB32C57E-105C-4172-BC00-E1B76A503F00}" destId="{8457585A-C67B-400D-9974-04E4A6E6A6AA}" srcOrd="1" destOrd="0" presId="urn:microsoft.com/office/officeart/2016/7/layout/RepeatingBendingProcessNew"/>
    <dgm:cxn modelId="{9B157370-75F0-4DA3-8848-EF3D7CEADA10}" type="presOf" srcId="{157746A1-EDF6-4E25-BC50-FAB70953F113}" destId="{FFB09084-B205-4C94-B06E-A201BE8CFAED}" srcOrd="0" destOrd="0" presId="urn:microsoft.com/office/officeart/2016/7/layout/RepeatingBendingProcessNew"/>
    <dgm:cxn modelId="{72309353-9A34-4A05-BE8A-8E81FA46F9C4}" type="presOf" srcId="{AB32C57E-105C-4172-BC00-E1B76A503F00}" destId="{A47DAF2F-E8BC-40D8-8D95-567A40B1E9FD}" srcOrd="0" destOrd="0" presId="urn:microsoft.com/office/officeart/2016/7/layout/RepeatingBendingProcessNew"/>
    <dgm:cxn modelId="{3784A853-DCBC-4F89-A403-7C53D8BC050F}" type="presOf" srcId="{4086BA13-B50A-42F9-8D6E-11F5E1262679}" destId="{DCA92715-5081-4326-B135-C1264F50A4AD}" srcOrd="0" destOrd="0" presId="urn:microsoft.com/office/officeart/2016/7/layout/RepeatingBendingProcessNew"/>
    <dgm:cxn modelId="{32C02682-8EEE-40F4-B8F4-964F140D4A6A}" type="presOf" srcId="{57628AD2-B915-4C12-A07E-343383C15C1F}" destId="{716B83B6-B6EB-4EC9-8EF3-EF63FAAF5FCE}" srcOrd="0" destOrd="0" presId="urn:microsoft.com/office/officeart/2016/7/layout/RepeatingBendingProcessNew"/>
    <dgm:cxn modelId="{85239A86-E5E1-4CE9-AD0E-5CE0F4BB74C7}" type="presOf" srcId="{AB1B5E91-2451-4DE6-BF09-14FAED9E36CE}" destId="{2B62A4D3-2742-4045-AC67-F74EFF2B929D}" srcOrd="1" destOrd="0" presId="urn:microsoft.com/office/officeart/2016/7/layout/RepeatingBendingProcessNew"/>
    <dgm:cxn modelId="{D87CD6A6-4F79-4729-B2FF-31053DB4BF4D}" srcId="{51B9D309-7317-4FF9-9D70-34E2F490F623}" destId="{5E45F2C6-5D69-48AE-837D-5A819D7089F7}" srcOrd="2" destOrd="0" parTransId="{C03EA53D-01AA-4D83-A218-73450018C2AD}" sibTransId="{AB1B5E91-2451-4DE6-BF09-14FAED9E36CE}"/>
    <dgm:cxn modelId="{305AD2BB-2CC0-4B3D-8575-CA1430848456}" srcId="{51B9D309-7317-4FF9-9D70-34E2F490F623}" destId="{57628AD2-B915-4C12-A07E-343383C15C1F}" srcOrd="0" destOrd="0" parTransId="{072931B6-338C-4ECB-BC2B-E45C3F13B75F}" sibTransId="{43AEEAD2-DA39-43D5-8E61-84C700E3D167}"/>
    <dgm:cxn modelId="{01B4DEC4-7F48-4BEC-A87E-2DE02098E88F}" type="presOf" srcId="{AB1B5E91-2451-4DE6-BF09-14FAED9E36CE}" destId="{FEE3EC44-022A-49A0-A719-CC8734814B44}" srcOrd="0" destOrd="0" presId="urn:microsoft.com/office/officeart/2016/7/layout/RepeatingBendingProcessNew"/>
    <dgm:cxn modelId="{AC6088B2-2E38-4587-AC2A-F9651C6EA2BA}" type="presParOf" srcId="{491A6E50-BA3E-40F1-A694-CF011DB51DC6}" destId="{716B83B6-B6EB-4EC9-8EF3-EF63FAAF5FCE}" srcOrd="0" destOrd="0" presId="urn:microsoft.com/office/officeart/2016/7/layout/RepeatingBendingProcessNew"/>
    <dgm:cxn modelId="{3D74B994-D482-46B0-8D68-A059F85ADCE9}" type="presParOf" srcId="{491A6E50-BA3E-40F1-A694-CF011DB51DC6}" destId="{CEE55FB3-A1E2-4199-8CAA-3A9A6430F276}" srcOrd="1" destOrd="0" presId="urn:microsoft.com/office/officeart/2016/7/layout/RepeatingBendingProcessNew"/>
    <dgm:cxn modelId="{3CCD7DE6-3050-477F-8088-D9050D37EDFF}" type="presParOf" srcId="{CEE55FB3-A1E2-4199-8CAA-3A9A6430F276}" destId="{3CF4EDDD-E4B0-49E4-B0A5-65A074D00AFC}" srcOrd="0" destOrd="0" presId="urn:microsoft.com/office/officeart/2016/7/layout/RepeatingBendingProcessNew"/>
    <dgm:cxn modelId="{CB4DA6F4-A574-4E26-8D9D-8F2A37DF87B9}" type="presParOf" srcId="{491A6E50-BA3E-40F1-A694-CF011DB51DC6}" destId="{FFB09084-B205-4C94-B06E-A201BE8CFAED}" srcOrd="2" destOrd="0" presId="urn:microsoft.com/office/officeart/2016/7/layout/RepeatingBendingProcessNew"/>
    <dgm:cxn modelId="{E54937D4-DBD5-4E44-8BF9-0931B75CA818}" type="presParOf" srcId="{491A6E50-BA3E-40F1-A694-CF011DB51DC6}" destId="{19C12911-0886-4930-86CF-50182C6925AF}" srcOrd="3" destOrd="0" presId="urn:microsoft.com/office/officeart/2016/7/layout/RepeatingBendingProcessNew"/>
    <dgm:cxn modelId="{0643713F-63E1-4F02-893F-708B87C84440}" type="presParOf" srcId="{19C12911-0886-4930-86CF-50182C6925AF}" destId="{23394B4F-C11A-49F2-9633-27EC4718EECF}" srcOrd="0" destOrd="0" presId="urn:microsoft.com/office/officeart/2016/7/layout/RepeatingBendingProcessNew"/>
    <dgm:cxn modelId="{571DED3D-4DF9-4FEA-B57E-C2503125BD0F}" type="presParOf" srcId="{491A6E50-BA3E-40F1-A694-CF011DB51DC6}" destId="{1671EFCC-6B4B-4540-A1FE-66A31A25B084}" srcOrd="4" destOrd="0" presId="urn:microsoft.com/office/officeart/2016/7/layout/RepeatingBendingProcessNew"/>
    <dgm:cxn modelId="{27727FD5-D81C-46A1-85A9-970F3D45E56B}" type="presParOf" srcId="{491A6E50-BA3E-40F1-A694-CF011DB51DC6}" destId="{FEE3EC44-022A-49A0-A719-CC8734814B44}" srcOrd="5" destOrd="0" presId="urn:microsoft.com/office/officeart/2016/7/layout/RepeatingBendingProcessNew"/>
    <dgm:cxn modelId="{5B88A335-FF46-4936-BFE1-8E87AF984EAA}" type="presParOf" srcId="{FEE3EC44-022A-49A0-A719-CC8734814B44}" destId="{2B62A4D3-2742-4045-AC67-F74EFF2B929D}" srcOrd="0" destOrd="0" presId="urn:microsoft.com/office/officeart/2016/7/layout/RepeatingBendingProcessNew"/>
    <dgm:cxn modelId="{7FDAD212-D086-4F41-A564-A28965F90BD9}" type="presParOf" srcId="{491A6E50-BA3E-40F1-A694-CF011DB51DC6}" destId="{DCA92715-5081-4326-B135-C1264F50A4AD}" srcOrd="6" destOrd="0" presId="urn:microsoft.com/office/officeart/2016/7/layout/RepeatingBendingProcessNew"/>
    <dgm:cxn modelId="{DCA48E17-5215-4D31-A07F-1A528E1385E6}" type="presParOf" srcId="{491A6E50-BA3E-40F1-A694-CF011DB51DC6}" destId="{A47DAF2F-E8BC-40D8-8D95-567A40B1E9FD}" srcOrd="7" destOrd="0" presId="urn:microsoft.com/office/officeart/2016/7/layout/RepeatingBendingProcessNew"/>
    <dgm:cxn modelId="{6C7C61B5-4080-4A5E-8BC7-BBA0C653A734}" type="presParOf" srcId="{A47DAF2F-E8BC-40D8-8D95-567A40B1E9FD}" destId="{8457585A-C67B-400D-9974-04E4A6E6A6AA}" srcOrd="0" destOrd="0" presId="urn:microsoft.com/office/officeart/2016/7/layout/RepeatingBendingProcessNew"/>
    <dgm:cxn modelId="{1BE8F0D3-47A3-41AD-A8DC-545F3068F21A}" type="presParOf" srcId="{491A6E50-BA3E-40F1-A694-CF011DB51DC6}" destId="{6801B04B-3888-40B5-BC8F-CCBC53C8F966}"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CB9992-29EF-479E-B1EA-7A8E0744104A}"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EA5B666C-4290-4869-994F-69095F5CFFC8}">
      <dgm:prSet/>
      <dgm:spPr/>
      <dgm:t>
        <a:bodyPr/>
        <a:lstStyle/>
        <a:p>
          <a:r>
            <a:rPr lang="en-US" b="0" i="0" dirty="0"/>
            <a:t>For-profit care homes are accountable to their shareholders.</a:t>
          </a:r>
          <a:endParaRPr lang="en-US" dirty="0"/>
        </a:p>
      </dgm:t>
    </dgm:pt>
    <dgm:pt modelId="{9BD81BBE-1418-446F-A92F-4394D4603B9B}" type="parTrans" cxnId="{4E9534EF-AB91-4A2B-B0BC-2B0ECD97A716}">
      <dgm:prSet/>
      <dgm:spPr/>
      <dgm:t>
        <a:bodyPr/>
        <a:lstStyle/>
        <a:p>
          <a:endParaRPr lang="en-US"/>
        </a:p>
      </dgm:t>
    </dgm:pt>
    <dgm:pt modelId="{A90FD63D-0FF7-44FC-9470-4FB4FF2F24AF}" type="sibTrans" cxnId="{4E9534EF-AB91-4A2B-B0BC-2B0ECD97A716}">
      <dgm:prSet/>
      <dgm:spPr/>
      <dgm:t>
        <a:bodyPr/>
        <a:lstStyle/>
        <a:p>
          <a:endParaRPr lang="en-US"/>
        </a:p>
      </dgm:t>
    </dgm:pt>
    <dgm:pt modelId="{CB04EEEB-9F38-4BF6-B165-0D770787E1BE}">
      <dgm:prSet/>
      <dgm:spPr/>
      <dgm:t>
        <a:bodyPr/>
        <a:lstStyle/>
        <a:p>
          <a:r>
            <a:rPr lang="en-US" dirty="0"/>
            <a:t>N</a:t>
          </a:r>
          <a:r>
            <a:rPr lang="en-US" b="0" i="0" dirty="0"/>
            <a:t>ot-for-profit care homes must answer to their communities. </a:t>
          </a:r>
          <a:endParaRPr lang="en-US" dirty="0"/>
        </a:p>
      </dgm:t>
    </dgm:pt>
    <dgm:pt modelId="{98D9DAB0-28C3-48B3-A4A9-30E4FA025928}" type="parTrans" cxnId="{00DA1F60-5244-4AA6-A65E-E69A3F103D41}">
      <dgm:prSet/>
      <dgm:spPr/>
      <dgm:t>
        <a:bodyPr/>
        <a:lstStyle/>
        <a:p>
          <a:endParaRPr lang="en-US"/>
        </a:p>
      </dgm:t>
    </dgm:pt>
    <dgm:pt modelId="{85A9BD1E-1210-481F-89CE-87682B2C8D36}" type="sibTrans" cxnId="{00DA1F60-5244-4AA6-A65E-E69A3F103D41}">
      <dgm:prSet/>
      <dgm:spPr/>
      <dgm:t>
        <a:bodyPr/>
        <a:lstStyle/>
        <a:p>
          <a:endParaRPr lang="en-US"/>
        </a:p>
      </dgm:t>
    </dgm:pt>
    <dgm:pt modelId="{2A60D230-A3A9-413D-BF0F-A0B7D794F87B}">
      <dgm:prSet/>
      <dgm:spPr/>
      <dgm:t>
        <a:bodyPr/>
        <a:lstStyle/>
        <a:p>
          <a:r>
            <a:rPr lang="en-US" b="0" i="0" dirty="0"/>
            <a:t>Not- for -Profits have also been shown in study after study to provide more hours of care per resident.</a:t>
          </a:r>
          <a:endParaRPr lang="en-US" dirty="0"/>
        </a:p>
      </dgm:t>
    </dgm:pt>
    <dgm:pt modelId="{F9DC3FDD-7433-4415-A075-353F897471D8}" type="parTrans" cxnId="{DEFC4A7A-8C45-47AF-A897-4522068311FB}">
      <dgm:prSet/>
      <dgm:spPr/>
      <dgm:t>
        <a:bodyPr/>
        <a:lstStyle/>
        <a:p>
          <a:endParaRPr lang="en-US"/>
        </a:p>
      </dgm:t>
    </dgm:pt>
    <dgm:pt modelId="{03F9A684-2885-4B49-A386-0FFF547536AD}" type="sibTrans" cxnId="{DEFC4A7A-8C45-47AF-A897-4522068311FB}">
      <dgm:prSet/>
      <dgm:spPr/>
      <dgm:t>
        <a:bodyPr/>
        <a:lstStyle/>
        <a:p>
          <a:endParaRPr lang="en-US"/>
        </a:p>
      </dgm:t>
    </dgm:pt>
    <dgm:pt modelId="{FA301B35-5C09-4628-8BAE-C48EBAD8B7D9}">
      <dgm:prSet/>
      <dgm:spPr/>
      <dgm:t>
        <a:bodyPr/>
        <a:lstStyle/>
        <a:p>
          <a:r>
            <a:rPr lang="en-US" dirty="0"/>
            <a:t>L</a:t>
          </a:r>
          <a:r>
            <a:rPr lang="en-US" b="0" i="0" dirty="0"/>
            <a:t>ower staff turnover and a more diverse mix of skill sets among staff.</a:t>
          </a:r>
          <a:endParaRPr lang="en-US" dirty="0"/>
        </a:p>
      </dgm:t>
    </dgm:pt>
    <dgm:pt modelId="{C61EA6CF-2AAB-4060-81AE-0D335040720B}" type="parTrans" cxnId="{E8F03FE4-0B59-4565-A2EF-A581728584DC}">
      <dgm:prSet/>
      <dgm:spPr/>
      <dgm:t>
        <a:bodyPr/>
        <a:lstStyle/>
        <a:p>
          <a:endParaRPr lang="en-US"/>
        </a:p>
      </dgm:t>
    </dgm:pt>
    <dgm:pt modelId="{C879BDBF-138C-49FB-95DB-A37EDB08CCEB}" type="sibTrans" cxnId="{E8F03FE4-0B59-4565-A2EF-A581728584DC}">
      <dgm:prSet/>
      <dgm:spPr/>
      <dgm:t>
        <a:bodyPr/>
        <a:lstStyle/>
        <a:p>
          <a:endParaRPr lang="en-US"/>
        </a:p>
      </dgm:t>
    </dgm:pt>
    <dgm:pt modelId="{FAFB4B27-1F0A-476A-9CE2-A337BBBD3F62}" type="pres">
      <dgm:prSet presAssocID="{17CB9992-29EF-479E-B1EA-7A8E0744104A}" presName="root" presStyleCnt="0">
        <dgm:presLayoutVars>
          <dgm:dir/>
          <dgm:resizeHandles val="exact"/>
        </dgm:presLayoutVars>
      </dgm:prSet>
      <dgm:spPr/>
    </dgm:pt>
    <dgm:pt modelId="{A0BB8CB1-1415-4AD3-A238-F50F217AACB9}" type="pres">
      <dgm:prSet presAssocID="{17CB9992-29EF-479E-B1EA-7A8E0744104A}" presName="container" presStyleCnt="0">
        <dgm:presLayoutVars>
          <dgm:dir/>
          <dgm:resizeHandles val="exact"/>
        </dgm:presLayoutVars>
      </dgm:prSet>
      <dgm:spPr/>
    </dgm:pt>
    <dgm:pt modelId="{11D7207F-B6E2-4AD3-BD61-A3FB7789636B}" type="pres">
      <dgm:prSet presAssocID="{EA5B666C-4290-4869-994F-69095F5CFFC8}" presName="compNode" presStyleCnt="0"/>
      <dgm:spPr/>
    </dgm:pt>
    <dgm:pt modelId="{0898E852-7816-4442-8626-0D3643A63D22}" type="pres">
      <dgm:prSet presAssocID="{EA5B666C-4290-4869-994F-69095F5CFFC8}" presName="iconBgRect" presStyleLbl="bgShp" presStyleIdx="0" presStyleCnt="4"/>
      <dgm:spPr/>
    </dgm:pt>
    <dgm:pt modelId="{6C1021F2-0A38-46CB-8A66-DF838D1FA570}" type="pres">
      <dgm:prSet presAssocID="{EA5B666C-4290-4869-994F-69095F5CFFC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ilding"/>
        </a:ext>
      </dgm:extLst>
    </dgm:pt>
    <dgm:pt modelId="{B38E3E51-5EFD-4D0F-B631-7200347BEE51}" type="pres">
      <dgm:prSet presAssocID="{EA5B666C-4290-4869-994F-69095F5CFFC8}" presName="spaceRect" presStyleCnt="0"/>
      <dgm:spPr/>
    </dgm:pt>
    <dgm:pt modelId="{82913F0D-85E7-4CBC-B21E-6975BF574824}" type="pres">
      <dgm:prSet presAssocID="{EA5B666C-4290-4869-994F-69095F5CFFC8}" presName="textRect" presStyleLbl="revTx" presStyleIdx="0" presStyleCnt="4">
        <dgm:presLayoutVars>
          <dgm:chMax val="1"/>
          <dgm:chPref val="1"/>
        </dgm:presLayoutVars>
      </dgm:prSet>
      <dgm:spPr/>
    </dgm:pt>
    <dgm:pt modelId="{84ACA127-6D4E-4639-98D2-3DC3B0A5D898}" type="pres">
      <dgm:prSet presAssocID="{A90FD63D-0FF7-44FC-9470-4FB4FF2F24AF}" presName="sibTrans" presStyleLbl="sibTrans2D1" presStyleIdx="0" presStyleCnt="0"/>
      <dgm:spPr/>
    </dgm:pt>
    <dgm:pt modelId="{B7EBB01B-A18E-4196-BC13-8B2BCE80FABB}" type="pres">
      <dgm:prSet presAssocID="{CB04EEEB-9F38-4BF6-B165-0D770787E1BE}" presName="compNode" presStyleCnt="0"/>
      <dgm:spPr/>
    </dgm:pt>
    <dgm:pt modelId="{9BAF6300-DB46-403E-9E9D-ED004F5D7EC9}" type="pres">
      <dgm:prSet presAssocID="{CB04EEEB-9F38-4BF6-B165-0D770787E1BE}" presName="iconBgRect" presStyleLbl="bgShp" presStyleIdx="1" presStyleCnt="4"/>
      <dgm:spPr/>
    </dgm:pt>
    <dgm:pt modelId="{BA452F0F-EB86-4800-9CD0-D4A4E01E3738}" type="pres">
      <dgm:prSet presAssocID="{CB04EEEB-9F38-4BF6-B165-0D770787E1B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urban scene"/>
        </a:ext>
      </dgm:extLst>
    </dgm:pt>
    <dgm:pt modelId="{C53F1189-AE18-473C-8ACF-C33A2680C924}" type="pres">
      <dgm:prSet presAssocID="{CB04EEEB-9F38-4BF6-B165-0D770787E1BE}" presName="spaceRect" presStyleCnt="0"/>
      <dgm:spPr/>
    </dgm:pt>
    <dgm:pt modelId="{DEF872B7-BC3F-4D62-9774-82E9948C1258}" type="pres">
      <dgm:prSet presAssocID="{CB04EEEB-9F38-4BF6-B165-0D770787E1BE}" presName="textRect" presStyleLbl="revTx" presStyleIdx="1" presStyleCnt="4">
        <dgm:presLayoutVars>
          <dgm:chMax val="1"/>
          <dgm:chPref val="1"/>
        </dgm:presLayoutVars>
      </dgm:prSet>
      <dgm:spPr/>
    </dgm:pt>
    <dgm:pt modelId="{32F09F5A-8A45-41AE-BA41-1298BBFE48A9}" type="pres">
      <dgm:prSet presAssocID="{85A9BD1E-1210-481F-89CE-87682B2C8D36}" presName="sibTrans" presStyleLbl="sibTrans2D1" presStyleIdx="0" presStyleCnt="0"/>
      <dgm:spPr/>
    </dgm:pt>
    <dgm:pt modelId="{0AB5A3D5-EB1F-4F26-904F-BFC9E1C43039}" type="pres">
      <dgm:prSet presAssocID="{2A60D230-A3A9-413D-BF0F-A0B7D794F87B}" presName="compNode" presStyleCnt="0"/>
      <dgm:spPr/>
    </dgm:pt>
    <dgm:pt modelId="{12F9CEB6-0CBB-422F-91B4-99AA951EEFF8}" type="pres">
      <dgm:prSet presAssocID="{2A60D230-A3A9-413D-BF0F-A0B7D794F87B}" presName="iconBgRect" presStyleLbl="bgShp" presStyleIdx="2" presStyleCnt="4"/>
      <dgm:spPr/>
    </dgm:pt>
    <dgm:pt modelId="{CFCEA6C0-8D51-4000-8920-AA099820BA5F}" type="pres">
      <dgm:prSet presAssocID="{2A60D230-A3A9-413D-BF0F-A0B7D794F87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0CFD3D47-E590-4B7D-8F87-B2B204A0FB05}" type="pres">
      <dgm:prSet presAssocID="{2A60D230-A3A9-413D-BF0F-A0B7D794F87B}" presName="spaceRect" presStyleCnt="0"/>
      <dgm:spPr/>
    </dgm:pt>
    <dgm:pt modelId="{D2F61568-DA8B-4C74-9337-DB7F7787AF99}" type="pres">
      <dgm:prSet presAssocID="{2A60D230-A3A9-413D-BF0F-A0B7D794F87B}" presName="textRect" presStyleLbl="revTx" presStyleIdx="2" presStyleCnt="4">
        <dgm:presLayoutVars>
          <dgm:chMax val="1"/>
          <dgm:chPref val="1"/>
        </dgm:presLayoutVars>
      </dgm:prSet>
      <dgm:spPr/>
    </dgm:pt>
    <dgm:pt modelId="{D6A8F783-7AD1-4722-A420-C1B48ED283D1}" type="pres">
      <dgm:prSet presAssocID="{03F9A684-2885-4B49-A386-0FFF547536AD}" presName="sibTrans" presStyleLbl="sibTrans2D1" presStyleIdx="0" presStyleCnt="0"/>
      <dgm:spPr/>
    </dgm:pt>
    <dgm:pt modelId="{203F0BB2-1B86-4737-9BC9-C79A38BA9F22}" type="pres">
      <dgm:prSet presAssocID="{FA301B35-5C09-4628-8BAE-C48EBAD8B7D9}" presName="compNode" presStyleCnt="0"/>
      <dgm:spPr/>
    </dgm:pt>
    <dgm:pt modelId="{61B6EFEC-60F7-4E31-8018-14FBD579BCBC}" type="pres">
      <dgm:prSet presAssocID="{FA301B35-5C09-4628-8BAE-C48EBAD8B7D9}" presName="iconBgRect" presStyleLbl="bgShp" presStyleIdx="3" presStyleCnt="4"/>
      <dgm:spPr/>
    </dgm:pt>
    <dgm:pt modelId="{C8ADCE30-B8DE-40A9-8B42-0C401152A5BE}" type="pres">
      <dgm:prSet presAssocID="{FA301B35-5C09-4628-8BAE-C48EBAD8B7D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of People"/>
        </a:ext>
      </dgm:extLst>
    </dgm:pt>
    <dgm:pt modelId="{8B980D23-9078-47CC-8CA5-955BC4C4A7FE}" type="pres">
      <dgm:prSet presAssocID="{FA301B35-5C09-4628-8BAE-C48EBAD8B7D9}" presName="spaceRect" presStyleCnt="0"/>
      <dgm:spPr/>
    </dgm:pt>
    <dgm:pt modelId="{CD2FF4B4-EC1D-4912-A9E4-D99DF7A9100E}" type="pres">
      <dgm:prSet presAssocID="{FA301B35-5C09-4628-8BAE-C48EBAD8B7D9}" presName="textRect" presStyleLbl="revTx" presStyleIdx="3" presStyleCnt="4">
        <dgm:presLayoutVars>
          <dgm:chMax val="1"/>
          <dgm:chPref val="1"/>
        </dgm:presLayoutVars>
      </dgm:prSet>
      <dgm:spPr/>
    </dgm:pt>
  </dgm:ptLst>
  <dgm:cxnLst>
    <dgm:cxn modelId="{70958002-CA11-438A-A6AA-68E3D7CACA30}" type="presOf" srcId="{17CB9992-29EF-479E-B1EA-7A8E0744104A}" destId="{FAFB4B27-1F0A-476A-9CE2-A337BBBD3F62}" srcOrd="0" destOrd="0" presId="urn:microsoft.com/office/officeart/2018/2/layout/IconCircleList"/>
    <dgm:cxn modelId="{711DD926-0E02-4969-9B50-C8C29BE2C9E1}" type="presOf" srcId="{CB04EEEB-9F38-4BF6-B165-0D770787E1BE}" destId="{DEF872B7-BC3F-4D62-9774-82E9948C1258}" srcOrd="0" destOrd="0" presId="urn:microsoft.com/office/officeart/2018/2/layout/IconCircleList"/>
    <dgm:cxn modelId="{00DA1F60-5244-4AA6-A65E-E69A3F103D41}" srcId="{17CB9992-29EF-479E-B1EA-7A8E0744104A}" destId="{CB04EEEB-9F38-4BF6-B165-0D770787E1BE}" srcOrd="1" destOrd="0" parTransId="{98D9DAB0-28C3-48B3-A4A9-30E4FA025928}" sibTransId="{85A9BD1E-1210-481F-89CE-87682B2C8D36}"/>
    <dgm:cxn modelId="{DEFC4A7A-8C45-47AF-A897-4522068311FB}" srcId="{17CB9992-29EF-479E-B1EA-7A8E0744104A}" destId="{2A60D230-A3A9-413D-BF0F-A0B7D794F87B}" srcOrd="2" destOrd="0" parTransId="{F9DC3FDD-7433-4415-A075-353F897471D8}" sibTransId="{03F9A684-2885-4B49-A386-0FFF547536AD}"/>
    <dgm:cxn modelId="{C3EFDA8B-1C95-4A47-AC83-177F20CA346C}" type="presOf" srcId="{EA5B666C-4290-4869-994F-69095F5CFFC8}" destId="{82913F0D-85E7-4CBC-B21E-6975BF574824}" srcOrd="0" destOrd="0" presId="urn:microsoft.com/office/officeart/2018/2/layout/IconCircleList"/>
    <dgm:cxn modelId="{8AF9E995-B6FE-47D0-8B67-E7F4234D5C8C}" type="presOf" srcId="{FA301B35-5C09-4628-8BAE-C48EBAD8B7D9}" destId="{CD2FF4B4-EC1D-4912-A9E4-D99DF7A9100E}" srcOrd="0" destOrd="0" presId="urn:microsoft.com/office/officeart/2018/2/layout/IconCircleList"/>
    <dgm:cxn modelId="{C674F7AE-A154-4B3D-8ACE-4DC51A154356}" type="presOf" srcId="{85A9BD1E-1210-481F-89CE-87682B2C8D36}" destId="{32F09F5A-8A45-41AE-BA41-1298BBFE48A9}" srcOrd="0" destOrd="0" presId="urn:microsoft.com/office/officeart/2018/2/layout/IconCircleList"/>
    <dgm:cxn modelId="{D498AAC6-B5BE-4874-AC7A-020D90AD8474}" type="presOf" srcId="{2A60D230-A3A9-413D-BF0F-A0B7D794F87B}" destId="{D2F61568-DA8B-4C74-9337-DB7F7787AF99}" srcOrd="0" destOrd="0" presId="urn:microsoft.com/office/officeart/2018/2/layout/IconCircleList"/>
    <dgm:cxn modelId="{48879DD7-C6F6-46BA-BF27-9CE9613DCAC4}" type="presOf" srcId="{03F9A684-2885-4B49-A386-0FFF547536AD}" destId="{D6A8F783-7AD1-4722-A420-C1B48ED283D1}" srcOrd="0" destOrd="0" presId="urn:microsoft.com/office/officeart/2018/2/layout/IconCircleList"/>
    <dgm:cxn modelId="{E8F03FE4-0B59-4565-A2EF-A581728584DC}" srcId="{17CB9992-29EF-479E-B1EA-7A8E0744104A}" destId="{FA301B35-5C09-4628-8BAE-C48EBAD8B7D9}" srcOrd="3" destOrd="0" parTransId="{C61EA6CF-2AAB-4060-81AE-0D335040720B}" sibTransId="{C879BDBF-138C-49FB-95DB-A37EDB08CCEB}"/>
    <dgm:cxn modelId="{4E9534EF-AB91-4A2B-B0BC-2B0ECD97A716}" srcId="{17CB9992-29EF-479E-B1EA-7A8E0744104A}" destId="{EA5B666C-4290-4869-994F-69095F5CFFC8}" srcOrd="0" destOrd="0" parTransId="{9BD81BBE-1418-446F-A92F-4394D4603B9B}" sibTransId="{A90FD63D-0FF7-44FC-9470-4FB4FF2F24AF}"/>
    <dgm:cxn modelId="{F960B0F4-4D2C-4D63-9D45-0651D76AD70D}" type="presOf" srcId="{A90FD63D-0FF7-44FC-9470-4FB4FF2F24AF}" destId="{84ACA127-6D4E-4639-98D2-3DC3B0A5D898}" srcOrd="0" destOrd="0" presId="urn:microsoft.com/office/officeart/2018/2/layout/IconCircleList"/>
    <dgm:cxn modelId="{AF8726A6-A231-48E4-8304-5FFC7E46D68D}" type="presParOf" srcId="{FAFB4B27-1F0A-476A-9CE2-A337BBBD3F62}" destId="{A0BB8CB1-1415-4AD3-A238-F50F217AACB9}" srcOrd="0" destOrd="0" presId="urn:microsoft.com/office/officeart/2018/2/layout/IconCircleList"/>
    <dgm:cxn modelId="{51A92691-A1F1-40D2-B57D-AC3EB95740AA}" type="presParOf" srcId="{A0BB8CB1-1415-4AD3-A238-F50F217AACB9}" destId="{11D7207F-B6E2-4AD3-BD61-A3FB7789636B}" srcOrd="0" destOrd="0" presId="urn:microsoft.com/office/officeart/2018/2/layout/IconCircleList"/>
    <dgm:cxn modelId="{7B9CB32D-49A6-412C-94E2-8756DBDAECB7}" type="presParOf" srcId="{11D7207F-B6E2-4AD3-BD61-A3FB7789636B}" destId="{0898E852-7816-4442-8626-0D3643A63D22}" srcOrd="0" destOrd="0" presId="urn:microsoft.com/office/officeart/2018/2/layout/IconCircleList"/>
    <dgm:cxn modelId="{64ED47F0-62DA-450D-9D0E-1E2359C5B063}" type="presParOf" srcId="{11D7207F-B6E2-4AD3-BD61-A3FB7789636B}" destId="{6C1021F2-0A38-46CB-8A66-DF838D1FA570}" srcOrd="1" destOrd="0" presId="urn:microsoft.com/office/officeart/2018/2/layout/IconCircleList"/>
    <dgm:cxn modelId="{D2298FAE-197E-4B1B-9094-6B00DA716C5E}" type="presParOf" srcId="{11D7207F-B6E2-4AD3-BD61-A3FB7789636B}" destId="{B38E3E51-5EFD-4D0F-B631-7200347BEE51}" srcOrd="2" destOrd="0" presId="urn:microsoft.com/office/officeart/2018/2/layout/IconCircleList"/>
    <dgm:cxn modelId="{EBB4731A-1FEC-4789-8A35-AD3722DDE8C5}" type="presParOf" srcId="{11D7207F-B6E2-4AD3-BD61-A3FB7789636B}" destId="{82913F0D-85E7-4CBC-B21E-6975BF574824}" srcOrd="3" destOrd="0" presId="urn:microsoft.com/office/officeart/2018/2/layout/IconCircleList"/>
    <dgm:cxn modelId="{49B8A184-85F0-44D7-A308-3EBDF58D9017}" type="presParOf" srcId="{A0BB8CB1-1415-4AD3-A238-F50F217AACB9}" destId="{84ACA127-6D4E-4639-98D2-3DC3B0A5D898}" srcOrd="1" destOrd="0" presId="urn:microsoft.com/office/officeart/2018/2/layout/IconCircleList"/>
    <dgm:cxn modelId="{383DF7DF-71C4-4490-8B2F-FD99CA41C7CF}" type="presParOf" srcId="{A0BB8CB1-1415-4AD3-A238-F50F217AACB9}" destId="{B7EBB01B-A18E-4196-BC13-8B2BCE80FABB}" srcOrd="2" destOrd="0" presId="urn:microsoft.com/office/officeart/2018/2/layout/IconCircleList"/>
    <dgm:cxn modelId="{CF7F261A-BC84-400F-96B0-4B2CFA357B45}" type="presParOf" srcId="{B7EBB01B-A18E-4196-BC13-8B2BCE80FABB}" destId="{9BAF6300-DB46-403E-9E9D-ED004F5D7EC9}" srcOrd="0" destOrd="0" presId="urn:microsoft.com/office/officeart/2018/2/layout/IconCircleList"/>
    <dgm:cxn modelId="{5ED526BD-CCA1-425C-92A5-116AB89B1E2D}" type="presParOf" srcId="{B7EBB01B-A18E-4196-BC13-8B2BCE80FABB}" destId="{BA452F0F-EB86-4800-9CD0-D4A4E01E3738}" srcOrd="1" destOrd="0" presId="urn:microsoft.com/office/officeart/2018/2/layout/IconCircleList"/>
    <dgm:cxn modelId="{AF3D5811-824E-4822-BBE5-F5A7C422FB48}" type="presParOf" srcId="{B7EBB01B-A18E-4196-BC13-8B2BCE80FABB}" destId="{C53F1189-AE18-473C-8ACF-C33A2680C924}" srcOrd="2" destOrd="0" presId="urn:microsoft.com/office/officeart/2018/2/layout/IconCircleList"/>
    <dgm:cxn modelId="{DAEEE71B-F32E-4B8C-9494-A456E836E8E0}" type="presParOf" srcId="{B7EBB01B-A18E-4196-BC13-8B2BCE80FABB}" destId="{DEF872B7-BC3F-4D62-9774-82E9948C1258}" srcOrd="3" destOrd="0" presId="urn:microsoft.com/office/officeart/2018/2/layout/IconCircleList"/>
    <dgm:cxn modelId="{A24272DC-8E7A-4C29-8E2E-DA6DE5E67CF1}" type="presParOf" srcId="{A0BB8CB1-1415-4AD3-A238-F50F217AACB9}" destId="{32F09F5A-8A45-41AE-BA41-1298BBFE48A9}" srcOrd="3" destOrd="0" presId="urn:microsoft.com/office/officeart/2018/2/layout/IconCircleList"/>
    <dgm:cxn modelId="{02FAEF26-5190-4749-92FB-7178C8436540}" type="presParOf" srcId="{A0BB8CB1-1415-4AD3-A238-F50F217AACB9}" destId="{0AB5A3D5-EB1F-4F26-904F-BFC9E1C43039}" srcOrd="4" destOrd="0" presId="urn:microsoft.com/office/officeart/2018/2/layout/IconCircleList"/>
    <dgm:cxn modelId="{3B641BCB-7ABD-49B7-A0FF-D7F32FA2448E}" type="presParOf" srcId="{0AB5A3D5-EB1F-4F26-904F-BFC9E1C43039}" destId="{12F9CEB6-0CBB-422F-91B4-99AA951EEFF8}" srcOrd="0" destOrd="0" presId="urn:microsoft.com/office/officeart/2018/2/layout/IconCircleList"/>
    <dgm:cxn modelId="{29FBFE30-F8C1-4289-B886-35ADCE292E44}" type="presParOf" srcId="{0AB5A3D5-EB1F-4F26-904F-BFC9E1C43039}" destId="{CFCEA6C0-8D51-4000-8920-AA099820BA5F}" srcOrd="1" destOrd="0" presId="urn:microsoft.com/office/officeart/2018/2/layout/IconCircleList"/>
    <dgm:cxn modelId="{8CC898FE-E3DC-4406-9E71-9062C892BBE9}" type="presParOf" srcId="{0AB5A3D5-EB1F-4F26-904F-BFC9E1C43039}" destId="{0CFD3D47-E590-4B7D-8F87-B2B204A0FB05}" srcOrd="2" destOrd="0" presId="urn:microsoft.com/office/officeart/2018/2/layout/IconCircleList"/>
    <dgm:cxn modelId="{89BB5032-E752-4791-BD9B-CA22B3B3056E}" type="presParOf" srcId="{0AB5A3D5-EB1F-4F26-904F-BFC9E1C43039}" destId="{D2F61568-DA8B-4C74-9337-DB7F7787AF99}" srcOrd="3" destOrd="0" presId="urn:microsoft.com/office/officeart/2018/2/layout/IconCircleList"/>
    <dgm:cxn modelId="{55CD4888-5A7B-4D9B-9336-CE5BF328757A}" type="presParOf" srcId="{A0BB8CB1-1415-4AD3-A238-F50F217AACB9}" destId="{D6A8F783-7AD1-4722-A420-C1B48ED283D1}" srcOrd="5" destOrd="0" presId="urn:microsoft.com/office/officeart/2018/2/layout/IconCircleList"/>
    <dgm:cxn modelId="{C9009E84-14A8-4FEF-A0FC-6B9DFDA49A62}" type="presParOf" srcId="{A0BB8CB1-1415-4AD3-A238-F50F217AACB9}" destId="{203F0BB2-1B86-4737-9BC9-C79A38BA9F22}" srcOrd="6" destOrd="0" presId="urn:microsoft.com/office/officeart/2018/2/layout/IconCircleList"/>
    <dgm:cxn modelId="{25A4D9E5-CCDF-4B87-963E-754C9C878BA7}" type="presParOf" srcId="{203F0BB2-1B86-4737-9BC9-C79A38BA9F22}" destId="{61B6EFEC-60F7-4E31-8018-14FBD579BCBC}" srcOrd="0" destOrd="0" presId="urn:microsoft.com/office/officeart/2018/2/layout/IconCircleList"/>
    <dgm:cxn modelId="{2A986998-9BA9-4A49-9B78-D67CA09D5A33}" type="presParOf" srcId="{203F0BB2-1B86-4737-9BC9-C79A38BA9F22}" destId="{C8ADCE30-B8DE-40A9-8B42-0C401152A5BE}" srcOrd="1" destOrd="0" presId="urn:microsoft.com/office/officeart/2018/2/layout/IconCircleList"/>
    <dgm:cxn modelId="{FFF46351-83D1-49E3-B60D-C50450D379CA}" type="presParOf" srcId="{203F0BB2-1B86-4737-9BC9-C79A38BA9F22}" destId="{8B980D23-9078-47CC-8CA5-955BC4C4A7FE}" srcOrd="2" destOrd="0" presId="urn:microsoft.com/office/officeart/2018/2/layout/IconCircleList"/>
    <dgm:cxn modelId="{0008B440-0493-455E-AE97-D414EF6F7603}" type="presParOf" srcId="{203F0BB2-1B86-4737-9BC9-C79A38BA9F22}" destId="{CD2FF4B4-EC1D-4912-A9E4-D99DF7A9100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91A8EB-1FA1-4889-82CB-8F246123A542}"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46BF621B-9739-4E48-B3C2-482868FCD364}">
      <dgm:prSet/>
      <dgm:spPr/>
      <dgm:t>
        <a:bodyPr/>
        <a:lstStyle/>
        <a:p>
          <a:r>
            <a:rPr lang="en-US" b="1" i="0" dirty="0"/>
            <a:t>The elderly. </a:t>
          </a:r>
          <a:r>
            <a:rPr lang="en-US" b="0" i="0" dirty="0"/>
            <a:t>Age is the single most prevalent risk factor. </a:t>
          </a:r>
          <a:endParaRPr lang="en-US" dirty="0"/>
        </a:p>
      </dgm:t>
    </dgm:pt>
    <dgm:pt modelId="{DBC4B3B3-632F-491D-B2D5-CE946D1273EE}" type="parTrans" cxnId="{DA495019-324A-4382-B422-3AA166F469C7}">
      <dgm:prSet/>
      <dgm:spPr/>
      <dgm:t>
        <a:bodyPr/>
        <a:lstStyle/>
        <a:p>
          <a:endParaRPr lang="en-US"/>
        </a:p>
      </dgm:t>
    </dgm:pt>
    <dgm:pt modelId="{41A9CC2E-F96E-45D4-89D8-C584BDC9BC6B}" type="sibTrans" cxnId="{DA495019-324A-4382-B422-3AA166F469C7}">
      <dgm:prSet/>
      <dgm:spPr/>
      <dgm:t>
        <a:bodyPr/>
        <a:lstStyle/>
        <a:p>
          <a:endParaRPr lang="en-US"/>
        </a:p>
      </dgm:t>
    </dgm:pt>
    <dgm:pt modelId="{24B6E30B-0FDE-494B-91CA-02C91929A81F}">
      <dgm:prSet/>
      <dgm:spPr/>
      <dgm:t>
        <a:bodyPr/>
        <a:lstStyle/>
        <a:p>
          <a:r>
            <a:rPr lang="en-US" b="1" i="0" dirty="0"/>
            <a:t>Gender. </a:t>
          </a:r>
          <a:r>
            <a:rPr lang="en-US" dirty="0"/>
            <a:t>St</a:t>
          </a:r>
          <a:r>
            <a:rPr lang="en-US" b="0" i="0" dirty="0"/>
            <a:t>atistics </a:t>
          </a:r>
          <a:r>
            <a:rPr lang="en-US" dirty="0"/>
            <a:t>reports - </a:t>
          </a:r>
          <a:r>
            <a:rPr lang="en-US" b="0" i="0" dirty="0"/>
            <a:t>women tend to live longer than men—by about five years on average.</a:t>
          </a:r>
          <a:endParaRPr lang="en-US" dirty="0"/>
        </a:p>
      </dgm:t>
    </dgm:pt>
    <dgm:pt modelId="{F431684A-7A01-44E0-8D29-6AF618F22459}" type="parTrans" cxnId="{7CFDFD4B-9E06-4DBD-B822-524E860B2343}">
      <dgm:prSet/>
      <dgm:spPr/>
      <dgm:t>
        <a:bodyPr/>
        <a:lstStyle/>
        <a:p>
          <a:endParaRPr lang="en-US"/>
        </a:p>
      </dgm:t>
    </dgm:pt>
    <dgm:pt modelId="{D44AE40B-DBB3-4C43-BED2-CF57C442C779}" type="sibTrans" cxnId="{7CFDFD4B-9E06-4DBD-B822-524E860B2343}">
      <dgm:prSet/>
      <dgm:spPr/>
      <dgm:t>
        <a:bodyPr/>
        <a:lstStyle/>
        <a:p>
          <a:endParaRPr lang="en-US"/>
        </a:p>
      </dgm:t>
    </dgm:pt>
    <dgm:pt modelId="{084129A6-8BAF-4AF2-A9B5-2C243E64C0C9}">
      <dgm:prSet/>
      <dgm:spPr/>
      <dgm:t>
        <a:bodyPr/>
        <a:lstStyle/>
        <a:p>
          <a:r>
            <a:rPr lang="en-US" b="1" i="0" dirty="0"/>
            <a:t>Health habits. </a:t>
          </a:r>
          <a:r>
            <a:rPr lang="en-US" b="0" i="0" dirty="0"/>
            <a:t>history of chronic disease in the family, lack of exercise and diet habits are added risk of being in poor health.</a:t>
          </a:r>
          <a:endParaRPr lang="en-US" dirty="0"/>
        </a:p>
      </dgm:t>
    </dgm:pt>
    <dgm:pt modelId="{B8BC25C1-B23E-477D-B92B-FE462DF05533}" type="parTrans" cxnId="{7904D1DA-71E3-4D9E-94EC-3962FA8078AE}">
      <dgm:prSet/>
      <dgm:spPr/>
      <dgm:t>
        <a:bodyPr/>
        <a:lstStyle/>
        <a:p>
          <a:endParaRPr lang="en-US"/>
        </a:p>
      </dgm:t>
    </dgm:pt>
    <dgm:pt modelId="{EC42717B-A527-4735-9D86-2CFF24CD81FA}" type="sibTrans" cxnId="{7904D1DA-71E3-4D9E-94EC-3962FA8078AE}">
      <dgm:prSet/>
      <dgm:spPr/>
      <dgm:t>
        <a:bodyPr/>
        <a:lstStyle/>
        <a:p>
          <a:endParaRPr lang="en-US"/>
        </a:p>
      </dgm:t>
    </dgm:pt>
    <dgm:pt modelId="{870718A7-57F1-4ADB-92C8-9B7F25828DC6}" type="pres">
      <dgm:prSet presAssocID="{B491A8EB-1FA1-4889-82CB-8F246123A542}" presName="diagram" presStyleCnt="0">
        <dgm:presLayoutVars>
          <dgm:chPref val="1"/>
          <dgm:dir/>
          <dgm:animOne val="branch"/>
          <dgm:animLvl val="lvl"/>
          <dgm:resizeHandles/>
        </dgm:presLayoutVars>
      </dgm:prSet>
      <dgm:spPr/>
    </dgm:pt>
    <dgm:pt modelId="{7AABFCD0-676B-4972-AE3B-950A452B89E0}" type="pres">
      <dgm:prSet presAssocID="{46BF621B-9739-4E48-B3C2-482868FCD364}" presName="root" presStyleCnt="0"/>
      <dgm:spPr/>
    </dgm:pt>
    <dgm:pt modelId="{A5A53B77-00A4-4B1F-BA0F-9EE72609AB72}" type="pres">
      <dgm:prSet presAssocID="{46BF621B-9739-4E48-B3C2-482868FCD364}" presName="rootComposite" presStyleCnt="0"/>
      <dgm:spPr/>
    </dgm:pt>
    <dgm:pt modelId="{83E57713-3AE4-4ADC-8F29-D4A14296AEAA}" type="pres">
      <dgm:prSet presAssocID="{46BF621B-9739-4E48-B3C2-482868FCD364}" presName="rootText" presStyleLbl="node1" presStyleIdx="0" presStyleCnt="3"/>
      <dgm:spPr/>
    </dgm:pt>
    <dgm:pt modelId="{9C8767CF-1639-4B56-AB1B-7127BE42418A}" type="pres">
      <dgm:prSet presAssocID="{46BF621B-9739-4E48-B3C2-482868FCD364}" presName="rootConnector" presStyleLbl="node1" presStyleIdx="0" presStyleCnt="3"/>
      <dgm:spPr/>
    </dgm:pt>
    <dgm:pt modelId="{39F20139-0DFF-440E-BDDF-607023784663}" type="pres">
      <dgm:prSet presAssocID="{46BF621B-9739-4E48-B3C2-482868FCD364}" presName="childShape" presStyleCnt="0"/>
      <dgm:spPr/>
    </dgm:pt>
    <dgm:pt modelId="{DA8606C3-9DEA-4B28-8663-103616337457}" type="pres">
      <dgm:prSet presAssocID="{24B6E30B-0FDE-494B-91CA-02C91929A81F}" presName="root" presStyleCnt="0"/>
      <dgm:spPr/>
    </dgm:pt>
    <dgm:pt modelId="{306C6C1A-8B8E-469E-B9FA-E2D36C15BDE6}" type="pres">
      <dgm:prSet presAssocID="{24B6E30B-0FDE-494B-91CA-02C91929A81F}" presName="rootComposite" presStyleCnt="0"/>
      <dgm:spPr/>
    </dgm:pt>
    <dgm:pt modelId="{9A1DFDC8-0C76-48CD-BC15-9AFE769E5F75}" type="pres">
      <dgm:prSet presAssocID="{24B6E30B-0FDE-494B-91CA-02C91929A81F}" presName="rootText" presStyleLbl="node1" presStyleIdx="1" presStyleCnt="3"/>
      <dgm:spPr/>
    </dgm:pt>
    <dgm:pt modelId="{0BD74BDA-7D4A-4CF6-B2E1-49F2FA6ED6AC}" type="pres">
      <dgm:prSet presAssocID="{24B6E30B-0FDE-494B-91CA-02C91929A81F}" presName="rootConnector" presStyleLbl="node1" presStyleIdx="1" presStyleCnt="3"/>
      <dgm:spPr/>
    </dgm:pt>
    <dgm:pt modelId="{65621387-26AC-41BE-8CBE-EDFB49BBC381}" type="pres">
      <dgm:prSet presAssocID="{24B6E30B-0FDE-494B-91CA-02C91929A81F}" presName="childShape" presStyleCnt="0"/>
      <dgm:spPr/>
    </dgm:pt>
    <dgm:pt modelId="{0E4AA3FB-2E3B-4081-817E-0CDF9B695F34}" type="pres">
      <dgm:prSet presAssocID="{084129A6-8BAF-4AF2-A9B5-2C243E64C0C9}" presName="root" presStyleCnt="0"/>
      <dgm:spPr/>
    </dgm:pt>
    <dgm:pt modelId="{C408961D-F54E-4483-8829-8AD44EDF442E}" type="pres">
      <dgm:prSet presAssocID="{084129A6-8BAF-4AF2-A9B5-2C243E64C0C9}" presName="rootComposite" presStyleCnt="0"/>
      <dgm:spPr/>
    </dgm:pt>
    <dgm:pt modelId="{852C4CF4-7C4E-4619-8CC9-012026EF2AF5}" type="pres">
      <dgm:prSet presAssocID="{084129A6-8BAF-4AF2-A9B5-2C243E64C0C9}" presName="rootText" presStyleLbl="node1" presStyleIdx="2" presStyleCnt="3"/>
      <dgm:spPr/>
    </dgm:pt>
    <dgm:pt modelId="{D2ECAC19-F502-428D-91E8-047577E4A083}" type="pres">
      <dgm:prSet presAssocID="{084129A6-8BAF-4AF2-A9B5-2C243E64C0C9}" presName="rootConnector" presStyleLbl="node1" presStyleIdx="2" presStyleCnt="3"/>
      <dgm:spPr/>
    </dgm:pt>
    <dgm:pt modelId="{9B1E7D3C-0A94-4FDC-830B-DA249F1CA5AB}" type="pres">
      <dgm:prSet presAssocID="{084129A6-8BAF-4AF2-A9B5-2C243E64C0C9}" presName="childShape" presStyleCnt="0"/>
      <dgm:spPr/>
    </dgm:pt>
  </dgm:ptLst>
  <dgm:cxnLst>
    <dgm:cxn modelId="{9898840D-C5AB-4260-BC65-8F06C435A908}" type="presOf" srcId="{24B6E30B-0FDE-494B-91CA-02C91929A81F}" destId="{9A1DFDC8-0C76-48CD-BC15-9AFE769E5F75}" srcOrd="0" destOrd="0" presId="urn:microsoft.com/office/officeart/2005/8/layout/hierarchy3"/>
    <dgm:cxn modelId="{DA495019-324A-4382-B422-3AA166F469C7}" srcId="{B491A8EB-1FA1-4889-82CB-8F246123A542}" destId="{46BF621B-9739-4E48-B3C2-482868FCD364}" srcOrd="0" destOrd="0" parTransId="{DBC4B3B3-632F-491D-B2D5-CE946D1273EE}" sibTransId="{41A9CC2E-F96E-45D4-89D8-C584BDC9BC6B}"/>
    <dgm:cxn modelId="{09538539-3894-49AB-B491-6D338E63FF2E}" type="presOf" srcId="{084129A6-8BAF-4AF2-A9B5-2C243E64C0C9}" destId="{852C4CF4-7C4E-4619-8CC9-012026EF2AF5}" srcOrd="0" destOrd="0" presId="urn:microsoft.com/office/officeart/2005/8/layout/hierarchy3"/>
    <dgm:cxn modelId="{22BD6667-6928-43C6-AE2D-84E407E1C9E1}" type="presOf" srcId="{46BF621B-9739-4E48-B3C2-482868FCD364}" destId="{9C8767CF-1639-4B56-AB1B-7127BE42418A}" srcOrd="1" destOrd="0" presId="urn:microsoft.com/office/officeart/2005/8/layout/hierarchy3"/>
    <dgm:cxn modelId="{7CFDFD4B-9E06-4DBD-B822-524E860B2343}" srcId="{B491A8EB-1FA1-4889-82CB-8F246123A542}" destId="{24B6E30B-0FDE-494B-91CA-02C91929A81F}" srcOrd="1" destOrd="0" parTransId="{F431684A-7A01-44E0-8D29-6AF618F22459}" sibTransId="{D44AE40B-DBB3-4C43-BED2-CF57C442C779}"/>
    <dgm:cxn modelId="{8378D552-0E48-4EE6-AC88-D6F5EAD86A2D}" type="presOf" srcId="{24B6E30B-0FDE-494B-91CA-02C91929A81F}" destId="{0BD74BDA-7D4A-4CF6-B2E1-49F2FA6ED6AC}" srcOrd="1" destOrd="0" presId="urn:microsoft.com/office/officeart/2005/8/layout/hierarchy3"/>
    <dgm:cxn modelId="{D1F60E7A-7DBD-4820-B882-4CC81CE18C27}" type="presOf" srcId="{46BF621B-9739-4E48-B3C2-482868FCD364}" destId="{83E57713-3AE4-4ADC-8F29-D4A14296AEAA}" srcOrd="0" destOrd="0" presId="urn:microsoft.com/office/officeart/2005/8/layout/hierarchy3"/>
    <dgm:cxn modelId="{295C0FB8-93D5-49C5-8A90-E23395ADB84B}" type="presOf" srcId="{084129A6-8BAF-4AF2-A9B5-2C243E64C0C9}" destId="{D2ECAC19-F502-428D-91E8-047577E4A083}" srcOrd="1" destOrd="0" presId="urn:microsoft.com/office/officeart/2005/8/layout/hierarchy3"/>
    <dgm:cxn modelId="{976EDAC9-2F94-4445-9169-9354E5AF27CF}" type="presOf" srcId="{B491A8EB-1FA1-4889-82CB-8F246123A542}" destId="{870718A7-57F1-4ADB-92C8-9B7F25828DC6}" srcOrd="0" destOrd="0" presId="urn:microsoft.com/office/officeart/2005/8/layout/hierarchy3"/>
    <dgm:cxn modelId="{7904D1DA-71E3-4D9E-94EC-3962FA8078AE}" srcId="{B491A8EB-1FA1-4889-82CB-8F246123A542}" destId="{084129A6-8BAF-4AF2-A9B5-2C243E64C0C9}" srcOrd="2" destOrd="0" parTransId="{B8BC25C1-B23E-477D-B92B-FE462DF05533}" sibTransId="{EC42717B-A527-4735-9D86-2CFF24CD81FA}"/>
    <dgm:cxn modelId="{40F342B6-B0BD-42E1-9335-3ADAD02786B2}" type="presParOf" srcId="{870718A7-57F1-4ADB-92C8-9B7F25828DC6}" destId="{7AABFCD0-676B-4972-AE3B-950A452B89E0}" srcOrd="0" destOrd="0" presId="urn:microsoft.com/office/officeart/2005/8/layout/hierarchy3"/>
    <dgm:cxn modelId="{F7A14458-0B15-4C0E-865C-B9B20AB5C772}" type="presParOf" srcId="{7AABFCD0-676B-4972-AE3B-950A452B89E0}" destId="{A5A53B77-00A4-4B1F-BA0F-9EE72609AB72}" srcOrd="0" destOrd="0" presId="urn:microsoft.com/office/officeart/2005/8/layout/hierarchy3"/>
    <dgm:cxn modelId="{66F513BB-B65F-4134-A655-20ABFCCC8556}" type="presParOf" srcId="{A5A53B77-00A4-4B1F-BA0F-9EE72609AB72}" destId="{83E57713-3AE4-4ADC-8F29-D4A14296AEAA}" srcOrd="0" destOrd="0" presId="urn:microsoft.com/office/officeart/2005/8/layout/hierarchy3"/>
    <dgm:cxn modelId="{C5126ABC-61B4-4669-B7EC-9DA9F313458A}" type="presParOf" srcId="{A5A53B77-00A4-4B1F-BA0F-9EE72609AB72}" destId="{9C8767CF-1639-4B56-AB1B-7127BE42418A}" srcOrd="1" destOrd="0" presId="urn:microsoft.com/office/officeart/2005/8/layout/hierarchy3"/>
    <dgm:cxn modelId="{A3283A67-AD62-4DD7-82B2-B61F47B2FEE0}" type="presParOf" srcId="{7AABFCD0-676B-4972-AE3B-950A452B89E0}" destId="{39F20139-0DFF-440E-BDDF-607023784663}" srcOrd="1" destOrd="0" presId="urn:microsoft.com/office/officeart/2005/8/layout/hierarchy3"/>
    <dgm:cxn modelId="{B28037CD-86B3-4D3B-9FAA-CF3B53BF7BCC}" type="presParOf" srcId="{870718A7-57F1-4ADB-92C8-9B7F25828DC6}" destId="{DA8606C3-9DEA-4B28-8663-103616337457}" srcOrd="1" destOrd="0" presId="urn:microsoft.com/office/officeart/2005/8/layout/hierarchy3"/>
    <dgm:cxn modelId="{DE2DA658-8519-4D55-BBF8-CEB00BA4C970}" type="presParOf" srcId="{DA8606C3-9DEA-4B28-8663-103616337457}" destId="{306C6C1A-8B8E-469E-B9FA-E2D36C15BDE6}" srcOrd="0" destOrd="0" presId="urn:microsoft.com/office/officeart/2005/8/layout/hierarchy3"/>
    <dgm:cxn modelId="{2DDE8CF3-6B10-42AC-951D-401748243784}" type="presParOf" srcId="{306C6C1A-8B8E-469E-B9FA-E2D36C15BDE6}" destId="{9A1DFDC8-0C76-48CD-BC15-9AFE769E5F75}" srcOrd="0" destOrd="0" presId="urn:microsoft.com/office/officeart/2005/8/layout/hierarchy3"/>
    <dgm:cxn modelId="{8AA5644D-C6F2-4866-8F0E-6877526028A2}" type="presParOf" srcId="{306C6C1A-8B8E-469E-B9FA-E2D36C15BDE6}" destId="{0BD74BDA-7D4A-4CF6-B2E1-49F2FA6ED6AC}" srcOrd="1" destOrd="0" presId="urn:microsoft.com/office/officeart/2005/8/layout/hierarchy3"/>
    <dgm:cxn modelId="{61E7DC16-4DC8-4359-88C4-501095FD105A}" type="presParOf" srcId="{DA8606C3-9DEA-4B28-8663-103616337457}" destId="{65621387-26AC-41BE-8CBE-EDFB49BBC381}" srcOrd="1" destOrd="0" presId="urn:microsoft.com/office/officeart/2005/8/layout/hierarchy3"/>
    <dgm:cxn modelId="{ACEAF79D-C9BD-490B-8A3A-6C9C9B40DE47}" type="presParOf" srcId="{870718A7-57F1-4ADB-92C8-9B7F25828DC6}" destId="{0E4AA3FB-2E3B-4081-817E-0CDF9B695F34}" srcOrd="2" destOrd="0" presId="urn:microsoft.com/office/officeart/2005/8/layout/hierarchy3"/>
    <dgm:cxn modelId="{E20D4812-5473-431A-B579-1C63011B2976}" type="presParOf" srcId="{0E4AA3FB-2E3B-4081-817E-0CDF9B695F34}" destId="{C408961D-F54E-4483-8829-8AD44EDF442E}" srcOrd="0" destOrd="0" presId="urn:microsoft.com/office/officeart/2005/8/layout/hierarchy3"/>
    <dgm:cxn modelId="{30D61221-7B0B-4DDE-832E-2F7565EC27B5}" type="presParOf" srcId="{C408961D-F54E-4483-8829-8AD44EDF442E}" destId="{852C4CF4-7C4E-4619-8CC9-012026EF2AF5}" srcOrd="0" destOrd="0" presId="urn:microsoft.com/office/officeart/2005/8/layout/hierarchy3"/>
    <dgm:cxn modelId="{05E63D87-18E4-47B8-8F81-774F2CCEBE87}" type="presParOf" srcId="{C408961D-F54E-4483-8829-8AD44EDF442E}" destId="{D2ECAC19-F502-428D-91E8-047577E4A083}" srcOrd="1" destOrd="0" presId="urn:microsoft.com/office/officeart/2005/8/layout/hierarchy3"/>
    <dgm:cxn modelId="{11B05D54-7705-40B6-BCBB-B3CF89BC3DDA}" type="presParOf" srcId="{0E4AA3FB-2E3B-4081-817E-0CDF9B695F34}" destId="{9B1E7D3C-0A94-4FDC-830B-DA249F1CA5A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5E1569-5E70-40D3-8D58-51DA7E72D54E}"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10640672-6314-4994-ADC2-D76B89B7FA2F}">
      <dgm:prSet/>
      <dgm:spPr/>
      <dgm:t>
        <a:bodyPr/>
        <a:lstStyle/>
        <a:p>
          <a:r>
            <a:rPr lang="en-US" dirty="0"/>
            <a:t>NB Social Development is responsible for Long Term Care.</a:t>
          </a:r>
        </a:p>
      </dgm:t>
    </dgm:pt>
    <dgm:pt modelId="{715330E9-767F-4243-A8AB-EE1D1394AC6D}" type="parTrans" cxnId="{7CA93C3C-9178-4AE7-AF36-D368D223741D}">
      <dgm:prSet/>
      <dgm:spPr/>
      <dgm:t>
        <a:bodyPr/>
        <a:lstStyle/>
        <a:p>
          <a:endParaRPr lang="en-US"/>
        </a:p>
      </dgm:t>
    </dgm:pt>
    <dgm:pt modelId="{A0E5BCE0-F67E-420B-9367-1E43BE6A1484}" type="sibTrans" cxnId="{7CA93C3C-9178-4AE7-AF36-D368D223741D}">
      <dgm:prSet/>
      <dgm:spPr/>
      <dgm:t>
        <a:bodyPr/>
        <a:lstStyle/>
        <a:p>
          <a:endParaRPr lang="en-US" dirty="0"/>
        </a:p>
      </dgm:t>
    </dgm:pt>
    <dgm:pt modelId="{8CE57A82-2608-4AE7-8D15-83E124880667}">
      <dgm:prSet/>
      <dgm:spPr/>
      <dgm:t>
        <a:bodyPr/>
        <a:lstStyle/>
        <a:p>
          <a:r>
            <a:rPr lang="en-US" dirty="0"/>
            <a:t>Transferred from Health department/ Social Development</a:t>
          </a:r>
        </a:p>
      </dgm:t>
    </dgm:pt>
    <dgm:pt modelId="{CBF51430-C4DF-4160-9BF0-68CF54B5237C}" type="parTrans" cxnId="{FDB3204C-BA0E-4990-866A-1E3D16D960FA}">
      <dgm:prSet/>
      <dgm:spPr/>
      <dgm:t>
        <a:bodyPr/>
        <a:lstStyle/>
        <a:p>
          <a:endParaRPr lang="en-US"/>
        </a:p>
      </dgm:t>
    </dgm:pt>
    <dgm:pt modelId="{8E7ED671-4C1E-4703-805A-73ECEF6B81D9}" type="sibTrans" cxnId="{FDB3204C-BA0E-4990-866A-1E3D16D960FA}">
      <dgm:prSet/>
      <dgm:spPr/>
      <dgm:t>
        <a:bodyPr/>
        <a:lstStyle/>
        <a:p>
          <a:endParaRPr lang="en-US" dirty="0"/>
        </a:p>
      </dgm:t>
    </dgm:pt>
    <dgm:pt modelId="{68227A50-D34D-4E11-A135-29DAEA173980}">
      <dgm:prSet/>
      <dgm:spPr/>
      <dgm:t>
        <a:bodyPr/>
        <a:lstStyle/>
        <a:p>
          <a:r>
            <a:rPr lang="en-US" dirty="0"/>
            <a:t>72 Nursing homes  beds 5000)</a:t>
          </a:r>
        </a:p>
      </dgm:t>
    </dgm:pt>
    <dgm:pt modelId="{E8673856-17CA-4BE6-B7DE-4F3CB6F24958}" type="parTrans" cxnId="{8B588B37-45EE-43E7-A118-9D9DC10C82F5}">
      <dgm:prSet/>
      <dgm:spPr/>
      <dgm:t>
        <a:bodyPr/>
        <a:lstStyle/>
        <a:p>
          <a:endParaRPr lang="en-US"/>
        </a:p>
      </dgm:t>
    </dgm:pt>
    <dgm:pt modelId="{BCA9CF56-1273-4D0F-8AC8-6842C1325CB7}" type="sibTrans" cxnId="{8B588B37-45EE-43E7-A118-9D9DC10C82F5}">
      <dgm:prSet/>
      <dgm:spPr/>
      <dgm:t>
        <a:bodyPr/>
        <a:lstStyle/>
        <a:p>
          <a:endParaRPr lang="en-US" dirty="0"/>
        </a:p>
      </dgm:t>
    </dgm:pt>
    <dgm:pt modelId="{8EA32F7B-D018-4DC7-9C60-DAA1D4468E30}">
      <dgm:prSet/>
      <dgm:spPr/>
      <dgm:t>
        <a:bodyPr/>
        <a:lstStyle/>
        <a:p>
          <a:r>
            <a:rPr lang="en-US" dirty="0"/>
            <a:t>Assessment  are done by Hospital and Social Development.</a:t>
          </a:r>
        </a:p>
      </dgm:t>
    </dgm:pt>
    <dgm:pt modelId="{68C3BF89-3787-4F98-850C-393EE30393D8}" type="parTrans" cxnId="{09BFBDCD-44AB-4DCD-A3EF-C6F54FBC6522}">
      <dgm:prSet/>
      <dgm:spPr/>
      <dgm:t>
        <a:bodyPr/>
        <a:lstStyle/>
        <a:p>
          <a:endParaRPr lang="en-US"/>
        </a:p>
      </dgm:t>
    </dgm:pt>
    <dgm:pt modelId="{71BFF707-4823-4F40-B4C4-E922F8DA4685}" type="sibTrans" cxnId="{09BFBDCD-44AB-4DCD-A3EF-C6F54FBC6522}">
      <dgm:prSet/>
      <dgm:spPr/>
      <dgm:t>
        <a:bodyPr/>
        <a:lstStyle/>
        <a:p>
          <a:endParaRPr lang="en-US"/>
        </a:p>
      </dgm:t>
    </dgm:pt>
    <dgm:pt modelId="{E4B69668-93C6-4E66-9FF8-31FFEB8D28A4}" type="pres">
      <dgm:prSet presAssocID="{A95E1569-5E70-40D3-8D58-51DA7E72D54E}" presName="Name0" presStyleCnt="0">
        <dgm:presLayoutVars>
          <dgm:dir/>
          <dgm:resizeHandles val="exact"/>
        </dgm:presLayoutVars>
      </dgm:prSet>
      <dgm:spPr/>
    </dgm:pt>
    <dgm:pt modelId="{6135BDF5-D009-421D-9BBA-A172B144A89D}" type="pres">
      <dgm:prSet presAssocID="{10640672-6314-4994-ADC2-D76B89B7FA2F}" presName="node" presStyleLbl="node1" presStyleIdx="0" presStyleCnt="4">
        <dgm:presLayoutVars>
          <dgm:bulletEnabled val="1"/>
        </dgm:presLayoutVars>
      </dgm:prSet>
      <dgm:spPr/>
    </dgm:pt>
    <dgm:pt modelId="{25204929-A561-4A01-B958-F979857A1D48}" type="pres">
      <dgm:prSet presAssocID="{A0E5BCE0-F67E-420B-9367-1E43BE6A1484}" presName="sibTrans" presStyleLbl="sibTrans1D1" presStyleIdx="0" presStyleCnt="3"/>
      <dgm:spPr/>
    </dgm:pt>
    <dgm:pt modelId="{7E4E9D6E-4480-46DE-8B8E-D04B6E98E683}" type="pres">
      <dgm:prSet presAssocID="{A0E5BCE0-F67E-420B-9367-1E43BE6A1484}" presName="connectorText" presStyleLbl="sibTrans1D1" presStyleIdx="0" presStyleCnt="3"/>
      <dgm:spPr/>
    </dgm:pt>
    <dgm:pt modelId="{FC5BEE2E-3EAA-43FC-A41D-49318E0EBB1E}" type="pres">
      <dgm:prSet presAssocID="{8CE57A82-2608-4AE7-8D15-83E124880667}" presName="node" presStyleLbl="node1" presStyleIdx="1" presStyleCnt="4">
        <dgm:presLayoutVars>
          <dgm:bulletEnabled val="1"/>
        </dgm:presLayoutVars>
      </dgm:prSet>
      <dgm:spPr/>
    </dgm:pt>
    <dgm:pt modelId="{87B05A16-22AD-4FE8-8DF4-84BBE8CB1B7E}" type="pres">
      <dgm:prSet presAssocID="{8E7ED671-4C1E-4703-805A-73ECEF6B81D9}" presName="sibTrans" presStyleLbl="sibTrans1D1" presStyleIdx="1" presStyleCnt="3"/>
      <dgm:spPr/>
    </dgm:pt>
    <dgm:pt modelId="{759A3E96-4299-4462-9A8C-CB262BB25BF3}" type="pres">
      <dgm:prSet presAssocID="{8E7ED671-4C1E-4703-805A-73ECEF6B81D9}" presName="connectorText" presStyleLbl="sibTrans1D1" presStyleIdx="1" presStyleCnt="3"/>
      <dgm:spPr/>
    </dgm:pt>
    <dgm:pt modelId="{AF71FCB2-8510-48DA-BF5E-784BEF49E62F}" type="pres">
      <dgm:prSet presAssocID="{68227A50-D34D-4E11-A135-29DAEA173980}" presName="node" presStyleLbl="node1" presStyleIdx="2" presStyleCnt="4">
        <dgm:presLayoutVars>
          <dgm:bulletEnabled val="1"/>
        </dgm:presLayoutVars>
      </dgm:prSet>
      <dgm:spPr/>
    </dgm:pt>
    <dgm:pt modelId="{20B6999E-82B4-4E0B-B974-0F5DBBBAD81F}" type="pres">
      <dgm:prSet presAssocID="{BCA9CF56-1273-4D0F-8AC8-6842C1325CB7}" presName="sibTrans" presStyleLbl="sibTrans1D1" presStyleIdx="2" presStyleCnt="3"/>
      <dgm:spPr/>
    </dgm:pt>
    <dgm:pt modelId="{F26CA93F-B7BC-43A6-BEC5-C8EED4E882E1}" type="pres">
      <dgm:prSet presAssocID="{BCA9CF56-1273-4D0F-8AC8-6842C1325CB7}" presName="connectorText" presStyleLbl="sibTrans1D1" presStyleIdx="2" presStyleCnt="3"/>
      <dgm:spPr/>
    </dgm:pt>
    <dgm:pt modelId="{8419DFA4-317B-428E-A6FD-4FAA6B5C0F14}" type="pres">
      <dgm:prSet presAssocID="{8EA32F7B-D018-4DC7-9C60-DAA1D4468E30}" presName="node" presStyleLbl="node1" presStyleIdx="3" presStyleCnt="4">
        <dgm:presLayoutVars>
          <dgm:bulletEnabled val="1"/>
        </dgm:presLayoutVars>
      </dgm:prSet>
      <dgm:spPr/>
    </dgm:pt>
  </dgm:ptLst>
  <dgm:cxnLst>
    <dgm:cxn modelId="{BB11DD05-23A7-4A2E-B22C-61139D0C3CC7}" type="presOf" srcId="{8E7ED671-4C1E-4703-805A-73ECEF6B81D9}" destId="{87B05A16-22AD-4FE8-8DF4-84BBE8CB1B7E}" srcOrd="0" destOrd="0" presId="urn:microsoft.com/office/officeart/2016/7/layout/RepeatingBendingProcessNew"/>
    <dgm:cxn modelId="{44D7DD20-44C1-4940-9BC8-357D29116FD5}" type="presOf" srcId="{A0E5BCE0-F67E-420B-9367-1E43BE6A1484}" destId="{7E4E9D6E-4480-46DE-8B8E-D04B6E98E683}" srcOrd="1" destOrd="0" presId="urn:microsoft.com/office/officeart/2016/7/layout/RepeatingBendingProcessNew"/>
    <dgm:cxn modelId="{C7F35036-A3E5-4A74-B23C-8100B87BBF5E}" type="presOf" srcId="{8EA32F7B-D018-4DC7-9C60-DAA1D4468E30}" destId="{8419DFA4-317B-428E-A6FD-4FAA6B5C0F14}" srcOrd="0" destOrd="0" presId="urn:microsoft.com/office/officeart/2016/7/layout/RepeatingBendingProcessNew"/>
    <dgm:cxn modelId="{8B588B37-45EE-43E7-A118-9D9DC10C82F5}" srcId="{A95E1569-5E70-40D3-8D58-51DA7E72D54E}" destId="{68227A50-D34D-4E11-A135-29DAEA173980}" srcOrd="2" destOrd="0" parTransId="{E8673856-17CA-4BE6-B7DE-4F3CB6F24958}" sibTransId="{BCA9CF56-1273-4D0F-8AC8-6842C1325CB7}"/>
    <dgm:cxn modelId="{7CA93C3C-9178-4AE7-AF36-D368D223741D}" srcId="{A95E1569-5E70-40D3-8D58-51DA7E72D54E}" destId="{10640672-6314-4994-ADC2-D76B89B7FA2F}" srcOrd="0" destOrd="0" parTransId="{715330E9-767F-4243-A8AB-EE1D1394AC6D}" sibTransId="{A0E5BCE0-F67E-420B-9367-1E43BE6A1484}"/>
    <dgm:cxn modelId="{3DF53143-1E8B-4882-BBEE-939EE835B4BF}" type="presOf" srcId="{A95E1569-5E70-40D3-8D58-51DA7E72D54E}" destId="{E4B69668-93C6-4E66-9FF8-31FFEB8D28A4}" srcOrd="0" destOrd="0" presId="urn:microsoft.com/office/officeart/2016/7/layout/RepeatingBendingProcessNew"/>
    <dgm:cxn modelId="{C205DA46-4E30-42D6-973C-160FFEA99388}" type="presOf" srcId="{BCA9CF56-1273-4D0F-8AC8-6842C1325CB7}" destId="{F26CA93F-B7BC-43A6-BEC5-C8EED4E882E1}" srcOrd="1" destOrd="0" presId="urn:microsoft.com/office/officeart/2016/7/layout/RepeatingBendingProcessNew"/>
    <dgm:cxn modelId="{CF697B48-4A67-4402-84D5-572A740B147B}" type="presOf" srcId="{A0E5BCE0-F67E-420B-9367-1E43BE6A1484}" destId="{25204929-A561-4A01-B958-F979857A1D48}" srcOrd="0" destOrd="0" presId="urn:microsoft.com/office/officeart/2016/7/layout/RepeatingBendingProcessNew"/>
    <dgm:cxn modelId="{FDB3204C-BA0E-4990-866A-1E3D16D960FA}" srcId="{A95E1569-5E70-40D3-8D58-51DA7E72D54E}" destId="{8CE57A82-2608-4AE7-8D15-83E124880667}" srcOrd="1" destOrd="0" parTransId="{CBF51430-C4DF-4160-9BF0-68CF54B5237C}" sibTransId="{8E7ED671-4C1E-4703-805A-73ECEF6B81D9}"/>
    <dgm:cxn modelId="{2D8AD177-6A5C-4355-90CB-F30563BA0B0A}" type="presOf" srcId="{8CE57A82-2608-4AE7-8D15-83E124880667}" destId="{FC5BEE2E-3EAA-43FC-A41D-49318E0EBB1E}" srcOrd="0" destOrd="0" presId="urn:microsoft.com/office/officeart/2016/7/layout/RepeatingBendingProcessNew"/>
    <dgm:cxn modelId="{A3A6D59A-7808-4753-84FB-F94771518903}" type="presOf" srcId="{BCA9CF56-1273-4D0F-8AC8-6842C1325CB7}" destId="{20B6999E-82B4-4E0B-B974-0F5DBBBAD81F}" srcOrd="0" destOrd="0" presId="urn:microsoft.com/office/officeart/2016/7/layout/RepeatingBendingProcessNew"/>
    <dgm:cxn modelId="{CE77ECA1-2BF4-46BC-96A7-CD3CA2FDE076}" type="presOf" srcId="{8E7ED671-4C1E-4703-805A-73ECEF6B81D9}" destId="{759A3E96-4299-4462-9A8C-CB262BB25BF3}" srcOrd="1" destOrd="0" presId="urn:microsoft.com/office/officeart/2016/7/layout/RepeatingBendingProcessNew"/>
    <dgm:cxn modelId="{243B3BBA-C3B7-41E0-9BFD-97C4A3EA9639}" type="presOf" srcId="{68227A50-D34D-4E11-A135-29DAEA173980}" destId="{AF71FCB2-8510-48DA-BF5E-784BEF49E62F}" srcOrd="0" destOrd="0" presId="urn:microsoft.com/office/officeart/2016/7/layout/RepeatingBendingProcessNew"/>
    <dgm:cxn modelId="{09BFBDCD-44AB-4DCD-A3EF-C6F54FBC6522}" srcId="{A95E1569-5E70-40D3-8D58-51DA7E72D54E}" destId="{8EA32F7B-D018-4DC7-9C60-DAA1D4468E30}" srcOrd="3" destOrd="0" parTransId="{68C3BF89-3787-4F98-850C-393EE30393D8}" sibTransId="{71BFF707-4823-4F40-B4C4-E922F8DA4685}"/>
    <dgm:cxn modelId="{F61DC6ED-530B-4E22-BB0D-F45129A93264}" type="presOf" srcId="{10640672-6314-4994-ADC2-D76B89B7FA2F}" destId="{6135BDF5-D009-421D-9BBA-A172B144A89D}" srcOrd="0" destOrd="0" presId="urn:microsoft.com/office/officeart/2016/7/layout/RepeatingBendingProcessNew"/>
    <dgm:cxn modelId="{21708908-1EFC-4A26-BB6D-8A9166168814}" type="presParOf" srcId="{E4B69668-93C6-4E66-9FF8-31FFEB8D28A4}" destId="{6135BDF5-D009-421D-9BBA-A172B144A89D}" srcOrd="0" destOrd="0" presId="urn:microsoft.com/office/officeart/2016/7/layout/RepeatingBendingProcessNew"/>
    <dgm:cxn modelId="{3065C2EF-1A42-4571-96BB-6C38C7F89B3B}" type="presParOf" srcId="{E4B69668-93C6-4E66-9FF8-31FFEB8D28A4}" destId="{25204929-A561-4A01-B958-F979857A1D48}" srcOrd="1" destOrd="0" presId="urn:microsoft.com/office/officeart/2016/7/layout/RepeatingBendingProcessNew"/>
    <dgm:cxn modelId="{B3BF778F-762A-4AA2-B50E-826AB14FB46A}" type="presParOf" srcId="{25204929-A561-4A01-B958-F979857A1D48}" destId="{7E4E9D6E-4480-46DE-8B8E-D04B6E98E683}" srcOrd="0" destOrd="0" presId="urn:microsoft.com/office/officeart/2016/7/layout/RepeatingBendingProcessNew"/>
    <dgm:cxn modelId="{8174B0E6-48CE-4BC7-8DE0-3C44844E8A9C}" type="presParOf" srcId="{E4B69668-93C6-4E66-9FF8-31FFEB8D28A4}" destId="{FC5BEE2E-3EAA-43FC-A41D-49318E0EBB1E}" srcOrd="2" destOrd="0" presId="urn:microsoft.com/office/officeart/2016/7/layout/RepeatingBendingProcessNew"/>
    <dgm:cxn modelId="{DDBA061D-A3D5-4716-83EC-562B4703A13A}" type="presParOf" srcId="{E4B69668-93C6-4E66-9FF8-31FFEB8D28A4}" destId="{87B05A16-22AD-4FE8-8DF4-84BBE8CB1B7E}" srcOrd="3" destOrd="0" presId="urn:microsoft.com/office/officeart/2016/7/layout/RepeatingBendingProcessNew"/>
    <dgm:cxn modelId="{B73682DE-F63E-49CA-AEE0-594CF7AA8172}" type="presParOf" srcId="{87B05A16-22AD-4FE8-8DF4-84BBE8CB1B7E}" destId="{759A3E96-4299-4462-9A8C-CB262BB25BF3}" srcOrd="0" destOrd="0" presId="urn:microsoft.com/office/officeart/2016/7/layout/RepeatingBendingProcessNew"/>
    <dgm:cxn modelId="{960EF6E8-3D69-4766-B703-9AEDB0487BE4}" type="presParOf" srcId="{E4B69668-93C6-4E66-9FF8-31FFEB8D28A4}" destId="{AF71FCB2-8510-48DA-BF5E-784BEF49E62F}" srcOrd="4" destOrd="0" presId="urn:microsoft.com/office/officeart/2016/7/layout/RepeatingBendingProcessNew"/>
    <dgm:cxn modelId="{0F1D6697-C1BA-43FC-AB33-D89B5034EBE3}" type="presParOf" srcId="{E4B69668-93C6-4E66-9FF8-31FFEB8D28A4}" destId="{20B6999E-82B4-4E0B-B974-0F5DBBBAD81F}" srcOrd="5" destOrd="0" presId="urn:microsoft.com/office/officeart/2016/7/layout/RepeatingBendingProcessNew"/>
    <dgm:cxn modelId="{1B5088DD-9C31-47C3-9E2B-FE060D90DEAC}" type="presParOf" srcId="{20B6999E-82B4-4E0B-B974-0F5DBBBAD81F}" destId="{F26CA93F-B7BC-43A6-BEC5-C8EED4E882E1}" srcOrd="0" destOrd="0" presId="urn:microsoft.com/office/officeart/2016/7/layout/RepeatingBendingProcessNew"/>
    <dgm:cxn modelId="{9593C216-0E14-4C16-95F2-DC508899806D}" type="presParOf" srcId="{E4B69668-93C6-4E66-9FF8-31FFEB8D28A4}" destId="{8419DFA4-317B-428E-A6FD-4FAA6B5C0F14}"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724A37-7B19-458C-BA9A-A79CD8344AE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2C2E853-B7F5-4A6D-8253-595D4C295DC2}">
      <dgm:prSet/>
      <dgm:spPr/>
      <dgm:t>
        <a:bodyPr/>
        <a:lstStyle/>
        <a:p>
          <a:r>
            <a:rPr lang="en-US" dirty="0"/>
            <a:t>377 approximately adult residential facilities.( June 5, 2023)</a:t>
          </a:r>
        </a:p>
      </dgm:t>
    </dgm:pt>
    <dgm:pt modelId="{9D200DE7-159E-4E9C-BDEA-F9481E39B5A9}" type="parTrans" cxnId="{240ED026-C496-4AAF-8D27-83421EB57BCC}">
      <dgm:prSet/>
      <dgm:spPr/>
      <dgm:t>
        <a:bodyPr/>
        <a:lstStyle/>
        <a:p>
          <a:endParaRPr lang="en-US"/>
        </a:p>
      </dgm:t>
    </dgm:pt>
    <dgm:pt modelId="{4C703AAF-792D-49E3-A29C-ED6938F33E58}" type="sibTrans" cxnId="{240ED026-C496-4AAF-8D27-83421EB57BCC}">
      <dgm:prSet/>
      <dgm:spPr/>
      <dgm:t>
        <a:bodyPr/>
        <a:lstStyle/>
        <a:p>
          <a:endParaRPr lang="en-US"/>
        </a:p>
      </dgm:t>
    </dgm:pt>
    <dgm:pt modelId="{3E1B0569-6127-4A87-B889-67E106D836C6}">
      <dgm:prSet/>
      <dgm:spPr/>
      <dgm:t>
        <a:bodyPr/>
        <a:lstStyle/>
        <a:p>
          <a:r>
            <a:rPr lang="en-US" dirty="0"/>
            <a:t>Service about 6000 residents.</a:t>
          </a:r>
        </a:p>
      </dgm:t>
    </dgm:pt>
    <dgm:pt modelId="{78FF3BD7-6F26-498B-A9F1-5C6D1C6344DE}" type="parTrans" cxnId="{73A7D156-2003-487A-BE48-24E6DF36793D}">
      <dgm:prSet/>
      <dgm:spPr/>
      <dgm:t>
        <a:bodyPr/>
        <a:lstStyle/>
        <a:p>
          <a:endParaRPr lang="en-US"/>
        </a:p>
      </dgm:t>
    </dgm:pt>
    <dgm:pt modelId="{536564CE-EC8D-4B18-A655-528FA09F7B7F}" type="sibTrans" cxnId="{73A7D156-2003-487A-BE48-24E6DF36793D}">
      <dgm:prSet/>
      <dgm:spPr/>
      <dgm:t>
        <a:bodyPr/>
        <a:lstStyle/>
        <a:p>
          <a:endParaRPr lang="en-US"/>
        </a:p>
      </dgm:t>
    </dgm:pt>
    <dgm:pt modelId="{92BA0683-F177-4774-8CEE-F2869C303E68}">
      <dgm:prSet/>
      <dgm:spPr/>
      <dgm:t>
        <a:bodyPr/>
        <a:lstStyle/>
        <a:p>
          <a:r>
            <a:rPr lang="en-US" dirty="0"/>
            <a:t>Adults with disabilities 1,863.</a:t>
          </a:r>
        </a:p>
      </dgm:t>
    </dgm:pt>
    <dgm:pt modelId="{4671B173-958B-4FE9-9F86-B965F988869A}" type="parTrans" cxnId="{F93A34FA-A677-4478-A6C8-1BA66242F57A}">
      <dgm:prSet/>
      <dgm:spPr/>
      <dgm:t>
        <a:bodyPr/>
        <a:lstStyle/>
        <a:p>
          <a:endParaRPr lang="en-US"/>
        </a:p>
      </dgm:t>
    </dgm:pt>
    <dgm:pt modelId="{153AEBAD-DEB9-468D-BE36-65C9129C89C4}" type="sibTrans" cxnId="{F93A34FA-A677-4478-A6C8-1BA66242F57A}">
      <dgm:prSet/>
      <dgm:spPr/>
      <dgm:t>
        <a:bodyPr/>
        <a:lstStyle/>
        <a:p>
          <a:endParaRPr lang="en-US"/>
        </a:p>
      </dgm:t>
    </dgm:pt>
    <dgm:pt modelId="{8FE437C7-B509-4656-ADFB-62253A880895}">
      <dgm:prSet/>
      <dgm:spPr/>
      <dgm:t>
        <a:bodyPr/>
        <a:lstStyle/>
        <a:p>
          <a:r>
            <a:rPr lang="en-US" dirty="0"/>
            <a:t>Community residences provide care to about 595 individuals, majority are adults with a disability.</a:t>
          </a:r>
        </a:p>
      </dgm:t>
    </dgm:pt>
    <dgm:pt modelId="{E149751D-6682-4A68-B8FE-3FC6B4AF8CED}" type="parTrans" cxnId="{7C285651-AA64-4BDE-A600-2F9672EEBD87}">
      <dgm:prSet/>
      <dgm:spPr/>
      <dgm:t>
        <a:bodyPr/>
        <a:lstStyle/>
        <a:p>
          <a:endParaRPr lang="en-US"/>
        </a:p>
      </dgm:t>
    </dgm:pt>
    <dgm:pt modelId="{E2C49DCE-4E6F-4745-BCEB-75960F802751}" type="sibTrans" cxnId="{7C285651-AA64-4BDE-A600-2F9672EEBD87}">
      <dgm:prSet/>
      <dgm:spPr/>
      <dgm:t>
        <a:bodyPr/>
        <a:lstStyle/>
        <a:p>
          <a:endParaRPr lang="en-US"/>
        </a:p>
      </dgm:t>
    </dgm:pt>
    <dgm:pt modelId="{46696DC5-0A0D-4E4D-92B2-A5BF4E830CB3}" type="pres">
      <dgm:prSet presAssocID="{BF724A37-7B19-458C-BA9A-A79CD8344AE4}" presName="vert0" presStyleCnt="0">
        <dgm:presLayoutVars>
          <dgm:dir/>
          <dgm:animOne val="branch"/>
          <dgm:animLvl val="lvl"/>
        </dgm:presLayoutVars>
      </dgm:prSet>
      <dgm:spPr/>
    </dgm:pt>
    <dgm:pt modelId="{3EE78C66-C9D3-4AF1-8A21-BD1CDB65D521}" type="pres">
      <dgm:prSet presAssocID="{32C2E853-B7F5-4A6D-8253-595D4C295DC2}" presName="thickLine" presStyleLbl="alignNode1" presStyleIdx="0" presStyleCnt="4"/>
      <dgm:spPr/>
    </dgm:pt>
    <dgm:pt modelId="{AFFA4277-9956-45D4-AF9E-CD043424FA64}" type="pres">
      <dgm:prSet presAssocID="{32C2E853-B7F5-4A6D-8253-595D4C295DC2}" presName="horz1" presStyleCnt="0"/>
      <dgm:spPr/>
    </dgm:pt>
    <dgm:pt modelId="{83F9C10E-067F-477C-AB32-E7682BFC34AE}" type="pres">
      <dgm:prSet presAssocID="{32C2E853-B7F5-4A6D-8253-595D4C295DC2}" presName="tx1" presStyleLbl="revTx" presStyleIdx="0" presStyleCnt="4"/>
      <dgm:spPr/>
    </dgm:pt>
    <dgm:pt modelId="{2D665BAF-FBA5-49D7-8D68-76BF0C9A1EFD}" type="pres">
      <dgm:prSet presAssocID="{32C2E853-B7F5-4A6D-8253-595D4C295DC2}" presName="vert1" presStyleCnt="0"/>
      <dgm:spPr/>
    </dgm:pt>
    <dgm:pt modelId="{583FFCD8-08E2-4BC0-8DD7-D18C46C4DF61}" type="pres">
      <dgm:prSet presAssocID="{3E1B0569-6127-4A87-B889-67E106D836C6}" presName="thickLine" presStyleLbl="alignNode1" presStyleIdx="1" presStyleCnt="4"/>
      <dgm:spPr/>
    </dgm:pt>
    <dgm:pt modelId="{3912C49A-48E1-4B1E-8F63-2490F879D938}" type="pres">
      <dgm:prSet presAssocID="{3E1B0569-6127-4A87-B889-67E106D836C6}" presName="horz1" presStyleCnt="0"/>
      <dgm:spPr/>
    </dgm:pt>
    <dgm:pt modelId="{2C3DDD62-C475-4FB9-80F1-A2BA36A04816}" type="pres">
      <dgm:prSet presAssocID="{3E1B0569-6127-4A87-B889-67E106D836C6}" presName="tx1" presStyleLbl="revTx" presStyleIdx="1" presStyleCnt="4"/>
      <dgm:spPr/>
    </dgm:pt>
    <dgm:pt modelId="{7872B065-2591-4ABF-A22F-33883AA7D8E9}" type="pres">
      <dgm:prSet presAssocID="{3E1B0569-6127-4A87-B889-67E106D836C6}" presName="vert1" presStyleCnt="0"/>
      <dgm:spPr/>
    </dgm:pt>
    <dgm:pt modelId="{4E693709-73AF-4C2D-AD83-0363BAF8B481}" type="pres">
      <dgm:prSet presAssocID="{92BA0683-F177-4774-8CEE-F2869C303E68}" presName="thickLine" presStyleLbl="alignNode1" presStyleIdx="2" presStyleCnt="4"/>
      <dgm:spPr/>
    </dgm:pt>
    <dgm:pt modelId="{217EF047-675B-4269-95C9-F35898D93563}" type="pres">
      <dgm:prSet presAssocID="{92BA0683-F177-4774-8CEE-F2869C303E68}" presName="horz1" presStyleCnt="0"/>
      <dgm:spPr/>
    </dgm:pt>
    <dgm:pt modelId="{CEA1011E-97A2-439B-BDDD-6078A33D482F}" type="pres">
      <dgm:prSet presAssocID="{92BA0683-F177-4774-8CEE-F2869C303E68}" presName="tx1" presStyleLbl="revTx" presStyleIdx="2" presStyleCnt="4"/>
      <dgm:spPr/>
    </dgm:pt>
    <dgm:pt modelId="{16D6815C-F353-4B8E-8EA4-4F0732520A66}" type="pres">
      <dgm:prSet presAssocID="{92BA0683-F177-4774-8CEE-F2869C303E68}" presName="vert1" presStyleCnt="0"/>
      <dgm:spPr/>
    </dgm:pt>
    <dgm:pt modelId="{86D8F072-346A-447B-909D-35D6D92EECF2}" type="pres">
      <dgm:prSet presAssocID="{8FE437C7-B509-4656-ADFB-62253A880895}" presName="thickLine" presStyleLbl="alignNode1" presStyleIdx="3" presStyleCnt="4"/>
      <dgm:spPr/>
    </dgm:pt>
    <dgm:pt modelId="{E144C0AB-228D-4243-B843-12C7838EDB31}" type="pres">
      <dgm:prSet presAssocID="{8FE437C7-B509-4656-ADFB-62253A880895}" presName="horz1" presStyleCnt="0"/>
      <dgm:spPr/>
    </dgm:pt>
    <dgm:pt modelId="{EFA90E76-40F8-4D2B-A639-EE4293B7C799}" type="pres">
      <dgm:prSet presAssocID="{8FE437C7-B509-4656-ADFB-62253A880895}" presName="tx1" presStyleLbl="revTx" presStyleIdx="3" presStyleCnt="4"/>
      <dgm:spPr/>
    </dgm:pt>
    <dgm:pt modelId="{477D11CB-31A9-4FEB-95D7-F5539AAF84F7}" type="pres">
      <dgm:prSet presAssocID="{8FE437C7-B509-4656-ADFB-62253A880895}" presName="vert1" presStyleCnt="0"/>
      <dgm:spPr/>
    </dgm:pt>
  </dgm:ptLst>
  <dgm:cxnLst>
    <dgm:cxn modelId="{20138122-9819-409B-8F32-DEBEA0E3DBCA}" type="presOf" srcId="{32C2E853-B7F5-4A6D-8253-595D4C295DC2}" destId="{83F9C10E-067F-477C-AB32-E7682BFC34AE}" srcOrd="0" destOrd="0" presId="urn:microsoft.com/office/officeart/2008/layout/LinedList"/>
    <dgm:cxn modelId="{240ED026-C496-4AAF-8D27-83421EB57BCC}" srcId="{BF724A37-7B19-458C-BA9A-A79CD8344AE4}" destId="{32C2E853-B7F5-4A6D-8253-595D4C295DC2}" srcOrd="0" destOrd="0" parTransId="{9D200DE7-159E-4E9C-BDEA-F9481E39B5A9}" sibTransId="{4C703AAF-792D-49E3-A29C-ED6938F33E58}"/>
    <dgm:cxn modelId="{8C2B9D2E-913F-4DF1-8592-379CB8D89CEF}" type="presOf" srcId="{BF724A37-7B19-458C-BA9A-A79CD8344AE4}" destId="{46696DC5-0A0D-4E4D-92B2-A5BF4E830CB3}" srcOrd="0" destOrd="0" presId="urn:microsoft.com/office/officeart/2008/layout/LinedList"/>
    <dgm:cxn modelId="{6ECB9933-FDE6-40A3-BF71-A1FF05692FF7}" type="presOf" srcId="{3E1B0569-6127-4A87-B889-67E106D836C6}" destId="{2C3DDD62-C475-4FB9-80F1-A2BA36A04816}" srcOrd="0" destOrd="0" presId="urn:microsoft.com/office/officeart/2008/layout/LinedList"/>
    <dgm:cxn modelId="{7C285651-AA64-4BDE-A600-2F9672EEBD87}" srcId="{BF724A37-7B19-458C-BA9A-A79CD8344AE4}" destId="{8FE437C7-B509-4656-ADFB-62253A880895}" srcOrd="3" destOrd="0" parTransId="{E149751D-6682-4A68-B8FE-3FC6B4AF8CED}" sibTransId="{E2C49DCE-4E6F-4745-BCEB-75960F802751}"/>
    <dgm:cxn modelId="{24498E75-FE40-4B14-A010-22A635F4ADBC}" type="presOf" srcId="{92BA0683-F177-4774-8CEE-F2869C303E68}" destId="{CEA1011E-97A2-439B-BDDD-6078A33D482F}" srcOrd="0" destOrd="0" presId="urn:microsoft.com/office/officeart/2008/layout/LinedList"/>
    <dgm:cxn modelId="{73A7D156-2003-487A-BE48-24E6DF36793D}" srcId="{BF724A37-7B19-458C-BA9A-A79CD8344AE4}" destId="{3E1B0569-6127-4A87-B889-67E106D836C6}" srcOrd="1" destOrd="0" parTransId="{78FF3BD7-6F26-498B-A9F1-5C6D1C6344DE}" sibTransId="{536564CE-EC8D-4B18-A655-528FA09F7B7F}"/>
    <dgm:cxn modelId="{DAFF45F3-B578-48AB-8AF8-33576554CCD8}" type="presOf" srcId="{8FE437C7-B509-4656-ADFB-62253A880895}" destId="{EFA90E76-40F8-4D2B-A639-EE4293B7C799}" srcOrd="0" destOrd="0" presId="urn:microsoft.com/office/officeart/2008/layout/LinedList"/>
    <dgm:cxn modelId="{F93A34FA-A677-4478-A6C8-1BA66242F57A}" srcId="{BF724A37-7B19-458C-BA9A-A79CD8344AE4}" destId="{92BA0683-F177-4774-8CEE-F2869C303E68}" srcOrd="2" destOrd="0" parTransId="{4671B173-958B-4FE9-9F86-B965F988869A}" sibTransId="{153AEBAD-DEB9-468D-BE36-65C9129C89C4}"/>
    <dgm:cxn modelId="{C7F62863-5840-4C2F-A6F9-0A3635C387B4}" type="presParOf" srcId="{46696DC5-0A0D-4E4D-92B2-A5BF4E830CB3}" destId="{3EE78C66-C9D3-4AF1-8A21-BD1CDB65D521}" srcOrd="0" destOrd="0" presId="urn:microsoft.com/office/officeart/2008/layout/LinedList"/>
    <dgm:cxn modelId="{5402B661-44A5-4267-9DD6-273AE4AB77BC}" type="presParOf" srcId="{46696DC5-0A0D-4E4D-92B2-A5BF4E830CB3}" destId="{AFFA4277-9956-45D4-AF9E-CD043424FA64}" srcOrd="1" destOrd="0" presId="urn:microsoft.com/office/officeart/2008/layout/LinedList"/>
    <dgm:cxn modelId="{940E3067-E19F-43CF-B6FC-B5BC77461E50}" type="presParOf" srcId="{AFFA4277-9956-45D4-AF9E-CD043424FA64}" destId="{83F9C10E-067F-477C-AB32-E7682BFC34AE}" srcOrd="0" destOrd="0" presId="urn:microsoft.com/office/officeart/2008/layout/LinedList"/>
    <dgm:cxn modelId="{9D596E7B-D218-4717-8B66-AC1F18BE40E9}" type="presParOf" srcId="{AFFA4277-9956-45D4-AF9E-CD043424FA64}" destId="{2D665BAF-FBA5-49D7-8D68-76BF0C9A1EFD}" srcOrd="1" destOrd="0" presId="urn:microsoft.com/office/officeart/2008/layout/LinedList"/>
    <dgm:cxn modelId="{D56F1549-939D-4186-9356-81DBAA9B4EF8}" type="presParOf" srcId="{46696DC5-0A0D-4E4D-92B2-A5BF4E830CB3}" destId="{583FFCD8-08E2-4BC0-8DD7-D18C46C4DF61}" srcOrd="2" destOrd="0" presId="urn:microsoft.com/office/officeart/2008/layout/LinedList"/>
    <dgm:cxn modelId="{03829167-FBD7-481C-AA3C-390C9BDBB90F}" type="presParOf" srcId="{46696DC5-0A0D-4E4D-92B2-A5BF4E830CB3}" destId="{3912C49A-48E1-4B1E-8F63-2490F879D938}" srcOrd="3" destOrd="0" presId="urn:microsoft.com/office/officeart/2008/layout/LinedList"/>
    <dgm:cxn modelId="{70010595-E983-4F71-839A-12DC186C14FF}" type="presParOf" srcId="{3912C49A-48E1-4B1E-8F63-2490F879D938}" destId="{2C3DDD62-C475-4FB9-80F1-A2BA36A04816}" srcOrd="0" destOrd="0" presId="urn:microsoft.com/office/officeart/2008/layout/LinedList"/>
    <dgm:cxn modelId="{A851C4EC-9162-4F8E-8C69-FB22282EE88E}" type="presParOf" srcId="{3912C49A-48E1-4B1E-8F63-2490F879D938}" destId="{7872B065-2591-4ABF-A22F-33883AA7D8E9}" srcOrd="1" destOrd="0" presId="urn:microsoft.com/office/officeart/2008/layout/LinedList"/>
    <dgm:cxn modelId="{F6858AB6-B972-43FA-81BF-C405FCB4728B}" type="presParOf" srcId="{46696DC5-0A0D-4E4D-92B2-A5BF4E830CB3}" destId="{4E693709-73AF-4C2D-AD83-0363BAF8B481}" srcOrd="4" destOrd="0" presId="urn:microsoft.com/office/officeart/2008/layout/LinedList"/>
    <dgm:cxn modelId="{75187401-E78C-4901-AADB-F5C0CE070584}" type="presParOf" srcId="{46696DC5-0A0D-4E4D-92B2-A5BF4E830CB3}" destId="{217EF047-675B-4269-95C9-F35898D93563}" srcOrd="5" destOrd="0" presId="urn:microsoft.com/office/officeart/2008/layout/LinedList"/>
    <dgm:cxn modelId="{123AE9B5-5A6E-4783-B3ED-B2E1C575D010}" type="presParOf" srcId="{217EF047-675B-4269-95C9-F35898D93563}" destId="{CEA1011E-97A2-439B-BDDD-6078A33D482F}" srcOrd="0" destOrd="0" presId="urn:microsoft.com/office/officeart/2008/layout/LinedList"/>
    <dgm:cxn modelId="{1E54E668-4A89-4845-B3BB-FB6981785772}" type="presParOf" srcId="{217EF047-675B-4269-95C9-F35898D93563}" destId="{16D6815C-F353-4B8E-8EA4-4F0732520A66}" srcOrd="1" destOrd="0" presId="urn:microsoft.com/office/officeart/2008/layout/LinedList"/>
    <dgm:cxn modelId="{D3E5AED7-34C9-4A3B-B221-1715FFFE8414}" type="presParOf" srcId="{46696DC5-0A0D-4E4D-92B2-A5BF4E830CB3}" destId="{86D8F072-346A-447B-909D-35D6D92EECF2}" srcOrd="6" destOrd="0" presId="urn:microsoft.com/office/officeart/2008/layout/LinedList"/>
    <dgm:cxn modelId="{D6CC410B-340E-4AD8-943A-1B32554498AC}" type="presParOf" srcId="{46696DC5-0A0D-4E4D-92B2-A5BF4E830CB3}" destId="{E144C0AB-228D-4243-B843-12C7838EDB31}" srcOrd="7" destOrd="0" presId="urn:microsoft.com/office/officeart/2008/layout/LinedList"/>
    <dgm:cxn modelId="{6F368531-485D-4C98-908D-3A5DF152A25F}" type="presParOf" srcId="{E144C0AB-228D-4243-B843-12C7838EDB31}" destId="{EFA90E76-40F8-4D2B-A639-EE4293B7C799}" srcOrd="0" destOrd="0" presId="urn:microsoft.com/office/officeart/2008/layout/LinedList"/>
    <dgm:cxn modelId="{F7A04674-3DE9-44FE-974C-59A2DFD7E15F}" type="presParOf" srcId="{E144C0AB-228D-4243-B843-12C7838EDB31}" destId="{477D11CB-31A9-4FEB-95D7-F5539AAF84F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54A36F-576F-46F2-9AE8-A37D47173F70}"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9B5F4695-AAA7-4BCF-BB54-49ECEEAE0443}">
      <dgm:prSet/>
      <dgm:spPr/>
      <dgm:t>
        <a:bodyPr/>
        <a:lstStyle/>
        <a:p>
          <a:r>
            <a:rPr lang="en-US"/>
            <a:t>Nursing  Home - $113 max per day based on </a:t>
          </a:r>
          <a:r>
            <a:rPr lang="en-US" u="sng"/>
            <a:t>family net income</a:t>
          </a:r>
          <a:r>
            <a:rPr lang="en-US"/>
            <a:t>.</a:t>
          </a:r>
          <a:r>
            <a:rPr lang="en-US" b="0" i="0"/>
            <a:t>  </a:t>
          </a:r>
          <a:endParaRPr lang="en-US"/>
        </a:p>
      </dgm:t>
    </dgm:pt>
    <dgm:pt modelId="{02A0DEA7-13C7-4410-987E-CDD97A819BF6}" type="parTrans" cxnId="{BD68CC27-66DF-4F51-883F-4B6E21D93810}">
      <dgm:prSet/>
      <dgm:spPr/>
      <dgm:t>
        <a:bodyPr/>
        <a:lstStyle/>
        <a:p>
          <a:endParaRPr lang="en-US"/>
        </a:p>
      </dgm:t>
    </dgm:pt>
    <dgm:pt modelId="{0D351B99-0D50-402F-9F0F-2BD6C344123D}" type="sibTrans" cxnId="{BD68CC27-66DF-4F51-883F-4B6E21D93810}">
      <dgm:prSet/>
      <dgm:spPr/>
      <dgm:t>
        <a:bodyPr/>
        <a:lstStyle/>
        <a:p>
          <a:endParaRPr lang="en-US"/>
        </a:p>
      </dgm:t>
    </dgm:pt>
    <dgm:pt modelId="{37C5678C-EA72-4FC0-A455-CFC7868D1940}">
      <dgm:prSet/>
      <dgm:spPr/>
      <dgm:t>
        <a:bodyPr/>
        <a:lstStyle/>
        <a:p>
          <a:r>
            <a:rPr lang="en-US" b="0" i="0"/>
            <a:t>Max $3,437.08</a:t>
          </a:r>
          <a:r>
            <a:rPr lang="en-US"/>
            <a:t> </a:t>
          </a:r>
        </a:p>
      </dgm:t>
    </dgm:pt>
    <dgm:pt modelId="{72D9670F-C010-494F-96F4-7AB9E5C6134F}" type="parTrans" cxnId="{8BFA136D-5432-4399-9D3F-8EDFE2910C58}">
      <dgm:prSet/>
      <dgm:spPr/>
      <dgm:t>
        <a:bodyPr/>
        <a:lstStyle/>
        <a:p>
          <a:endParaRPr lang="en-US"/>
        </a:p>
      </dgm:t>
    </dgm:pt>
    <dgm:pt modelId="{71E54401-D5B4-4C8A-8491-24975E190E8D}" type="sibTrans" cxnId="{8BFA136D-5432-4399-9D3F-8EDFE2910C58}">
      <dgm:prSet/>
      <dgm:spPr/>
      <dgm:t>
        <a:bodyPr/>
        <a:lstStyle/>
        <a:p>
          <a:endParaRPr lang="en-US"/>
        </a:p>
      </dgm:t>
    </dgm:pt>
    <dgm:pt modelId="{616FEDDF-091B-4E4B-B680-8A80FBC2EB76}">
      <dgm:prSet/>
      <dgm:spPr/>
      <dgm:t>
        <a:bodyPr/>
        <a:lstStyle/>
        <a:p>
          <a:r>
            <a:rPr lang="en-US"/>
            <a:t>( Level 3), Resident retains $108 per month if subsidies by government.</a:t>
          </a:r>
        </a:p>
      </dgm:t>
    </dgm:pt>
    <dgm:pt modelId="{6C15716A-B498-49F6-B7EF-AAE990ECA125}" type="parTrans" cxnId="{E7168D2D-A8D4-43EC-BD9F-1E3E60DCA1A4}">
      <dgm:prSet/>
      <dgm:spPr/>
      <dgm:t>
        <a:bodyPr/>
        <a:lstStyle/>
        <a:p>
          <a:endParaRPr lang="en-US"/>
        </a:p>
      </dgm:t>
    </dgm:pt>
    <dgm:pt modelId="{BAED85B8-F0AA-4A0D-9870-F17E9FB5DCFE}" type="sibTrans" cxnId="{E7168D2D-A8D4-43EC-BD9F-1E3E60DCA1A4}">
      <dgm:prSet/>
      <dgm:spPr/>
      <dgm:t>
        <a:bodyPr/>
        <a:lstStyle/>
        <a:p>
          <a:endParaRPr lang="en-US"/>
        </a:p>
      </dgm:t>
    </dgm:pt>
    <dgm:pt modelId="{4C587D84-8FB2-4F92-88FC-6A54DBE1DA1C}">
      <dgm:prSet/>
      <dgm:spPr/>
      <dgm:t>
        <a:bodyPr/>
        <a:lstStyle/>
        <a:p>
          <a:r>
            <a:rPr lang="en-US" b="1"/>
            <a:t>May 2023- Nursing Home wait list - 842 – updated monthly</a:t>
          </a:r>
          <a:endParaRPr lang="en-US"/>
        </a:p>
      </dgm:t>
    </dgm:pt>
    <dgm:pt modelId="{B8109A70-BCF1-401B-9CE8-BD9563C4DCFA}" type="parTrans" cxnId="{9C241D3B-E825-4783-9EDB-225B4254DFD4}">
      <dgm:prSet/>
      <dgm:spPr/>
      <dgm:t>
        <a:bodyPr/>
        <a:lstStyle/>
        <a:p>
          <a:endParaRPr lang="en-US"/>
        </a:p>
      </dgm:t>
    </dgm:pt>
    <dgm:pt modelId="{4B3CB5DF-E1E3-42EC-9AD2-544572E881BB}" type="sibTrans" cxnId="{9C241D3B-E825-4783-9EDB-225B4254DFD4}">
      <dgm:prSet/>
      <dgm:spPr/>
      <dgm:t>
        <a:bodyPr/>
        <a:lstStyle/>
        <a:p>
          <a:endParaRPr lang="en-US"/>
        </a:p>
      </dgm:t>
    </dgm:pt>
    <dgm:pt modelId="{CAFC2CDE-F46B-4621-97CB-BAA8DBEF745D}">
      <dgm:prSet/>
      <dgm:spPr/>
      <dgm:t>
        <a:bodyPr/>
        <a:lstStyle/>
        <a:p>
          <a:r>
            <a:rPr lang="en-US" b="1"/>
            <a:t>Hospital  acute beds - Alternative Care - 416</a:t>
          </a:r>
          <a:endParaRPr lang="en-US"/>
        </a:p>
      </dgm:t>
    </dgm:pt>
    <dgm:pt modelId="{D7F755D4-1012-4922-A4DB-8E5A075851FE}" type="parTrans" cxnId="{B3BD776D-1E5F-4DED-97BD-185BAEDC429C}">
      <dgm:prSet/>
      <dgm:spPr/>
      <dgm:t>
        <a:bodyPr/>
        <a:lstStyle/>
        <a:p>
          <a:endParaRPr lang="en-US"/>
        </a:p>
      </dgm:t>
    </dgm:pt>
    <dgm:pt modelId="{370C1200-E1B6-408B-A3A7-99BC629BF450}" type="sibTrans" cxnId="{B3BD776D-1E5F-4DED-97BD-185BAEDC429C}">
      <dgm:prSet/>
      <dgm:spPr/>
      <dgm:t>
        <a:bodyPr/>
        <a:lstStyle/>
        <a:p>
          <a:endParaRPr lang="en-US"/>
        </a:p>
      </dgm:t>
    </dgm:pt>
    <dgm:pt modelId="{9AAEDFD8-1782-45FC-B2E2-DDB99AD6B24C}">
      <dgm:prSet/>
      <dgm:spPr/>
      <dgm:t>
        <a:bodyPr/>
        <a:lstStyle/>
        <a:p>
          <a:r>
            <a:rPr lang="en-US">
              <a:hlinkClick xmlns:r="http://schemas.openxmlformats.org/officeDocument/2006/relationships" r:id="rId1"/>
            </a:rPr>
            <a:t>COALITION FOR SENIORS AND NURSING HOME RESIDENTS' RIGHTS - Home (nbcoalitionforseniors.org)</a:t>
          </a:r>
          <a:endParaRPr lang="en-US"/>
        </a:p>
      </dgm:t>
    </dgm:pt>
    <dgm:pt modelId="{DBD7E54F-BAFF-4405-9551-4F65F2B51699}" type="parTrans" cxnId="{0CE3B03F-E2FF-4E50-835E-F5EB4358773B}">
      <dgm:prSet/>
      <dgm:spPr/>
      <dgm:t>
        <a:bodyPr/>
        <a:lstStyle/>
        <a:p>
          <a:endParaRPr lang="en-US"/>
        </a:p>
      </dgm:t>
    </dgm:pt>
    <dgm:pt modelId="{4E3D7A68-525D-42C2-82E5-2171B9150590}" type="sibTrans" cxnId="{0CE3B03F-E2FF-4E50-835E-F5EB4358773B}">
      <dgm:prSet/>
      <dgm:spPr/>
      <dgm:t>
        <a:bodyPr/>
        <a:lstStyle/>
        <a:p>
          <a:endParaRPr lang="en-US"/>
        </a:p>
      </dgm:t>
    </dgm:pt>
    <dgm:pt modelId="{9230750C-DBA5-410D-B1F8-37C02374DB25}">
      <dgm:prSet/>
      <dgm:spPr/>
      <dgm:t>
        <a:bodyPr/>
        <a:lstStyle/>
        <a:p>
          <a:r>
            <a:rPr lang="en-US"/>
            <a:t>Medication fully covered except over-the-counter medication.</a:t>
          </a:r>
        </a:p>
      </dgm:t>
    </dgm:pt>
    <dgm:pt modelId="{624BE1EB-559E-48D9-B3B5-2082F0C0649D}" type="parTrans" cxnId="{5DED5097-F069-422B-8187-49EB98010157}">
      <dgm:prSet/>
      <dgm:spPr/>
      <dgm:t>
        <a:bodyPr/>
        <a:lstStyle/>
        <a:p>
          <a:endParaRPr lang="en-US"/>
        </a:p>
      </dgm:t>
    </dgm:pt>
    <dgm:pt modelId="{300FB9E8-3A9B-4967-8D28-DFD19FF3059E}" type="sibTrans" cxnId="{5DED5097-F069-422B-8187-49EB98010157}">
      <dgm:prSet/>
      <dgm:spPr/>
      <dgm:t>
        <a:bodyPr/>
        <a:lstStyle/>
        <a:p>
          <a:endParaRPr lang="en-US"/>
        </a:p>
      </dgm:t>
    </dgm:pt>
    <dgm:pt modelId="{0E39EE2F-3509-4E8C-AF28-C6E6005C3935}">
      <dgm:prSet/>
      <dgm:spPr/>
      <dgm:t>
        <a:bodyPr/>
        <a:lstStyle/>
        <a:p>
          <a:r>
            <a:rPr lang="en-US"/>
            <a:t>Government Budget estimates (2022) Questioned  by Opposition </a:t>
          </a:r>
        </a:p>
      </dgm:t>
    </dgm:pt>
    <dgm:pt modelId="{779E5350-D748-4E26-AA56-820E27FB91C5}" type="parTrans" cxnId="{A0B36E6E-3308-4687-B3E3-18B3FCD382E5}">
      <dgm:prSet/>
      <dgm:spPr/>
      <dgm:t>
        <a:bodyPr/>
        <a:lstStyle/>
        <a:p>
          <a:endParaRPr lang="en-US"/>
        </a:p>
      </dgm:t>
    </dgm:pt>
    <dgm:pt modelId="{1AEEF998-C539-476B-A868-772D7A92FB28}" type="sibTrans" cxnId="{A0B36E6E-3308-4687-B3E3-18B3FCD382E5}">
      <dgm:prSet/>
      <dgm:spPr/>
      <dgm:t>
        <a:bodyPr/>
        <a:lstStyle/>
        <a:p>
          <a:endParaRPr lang="en-US"/>
        </a:p>
      </dgm:t>
    </dgm:pt>
    <dgm:pt modelId="{A06FC57C-39F6-435D-9E9D-EB7D27BB06AD}">
      <dgm:prSet/>
      <dgm:spPr/>
      <dgm:t>
        <a:bodyPr/>
        <a:lstStyle/>
        <a:p>
          <a:r>
            <a:rPr lang="en-US"/>
            <a:t>Older home $190 per day tied to the mortgage of the home.</a:t>
          </a:r>
        </a:p>
      </dgm:t>
    </dgm:pt>
    <dgm:pt modelId="{E9D726EC-8386-4B38-B8FF-B267E3781ACD}" type="parTrans" cxnId="{B6CCFF58-33CB-4130-94D0-9DD337040047}">
      <dgm:prSet/>
      <dgm:spPr/>
      <dgm:t>
        <a:bodyPr/>
        <a:lstStyle/>
        <a:p>
          <a:endParaRPr lang="en-US"/>
        </a:p>
      </dgm:t>
    </dgm:pt>
    <dgm:pt modelId="{5BAB15A6-236A-4069-ADD5-1AE373107680}" type="sibTrans" cxnId="{B6CCFF58-33CB-4130-94D0-9DD337040047}">
      <dgm:prSet/>
      <dgm:spPr/>
      <dgm:t>
        <a:bodyPr/>
        <a:lstStyle/>
        <a:p>
          <a:endParaRPr lang="en-US"/>
        </a:p>
      </dgm:t>
    </dgm:pt>
    <dgm:pt modelId="{C9EAB77E-D93C-497A-91E8-0735F5A6A0FD}">
      <dgm:prSet/>
      <dgm:spPr/>
      <dgm:t>
        <a:bodyPr/>
        <a:lstStyle/>
        <a:p>
          <a:r>
            <a:rPr lang="en-US"/>
            <a:t>New Home $300 per day tied to the mortgage of the home.</a:t>
          </a:r>
        </a:p>
      </dgm:t>
    </dgm:pt>
    <dgm:pt modelId="{A52A59D0-A803-4594-AC7A-57E88255485D}" type="parTrans" cxnId="{00D5FAC8-D1C3-43F9-9720-B59B3E0CD6F9}">
      <dgm:prSet/>
      <dgm:spPr/>
      <dgm:t>
        <a:bodyPr/>
        <a:lstStyle/>
        <a:p>
          <a:endParaRPr lang="en-US"/>
        </a:p>
      </dgm:t>
    </dgm:pt>
    <dgm:pt modelId="{06D00C3C-AFE9-46A3-B92B-D51C50DDAA35}" type="sibTrans" cxnId="{00D5FAC8-D1C3-43F9-9720-B59B3E0CD6F9}">
      <dgm:prSet/>
      <dgm:spPr/>
      <dgm:t>
        <a:bodyPr/>
        <a:lstStyle/>
        <a:p>
          <a:endParaRPr lang="en-US"/>
        </a:p>
      </dgm:t>
    </dgm:pt>
    <dgm:pt modelId="{25A38E7E-A03A-420B-AB9B-C72520B7EDC7}" type="pres">
      <dgm:prSet presAssocID="{1654A36F-576F-46F2-9AE8-A37D47173F70}" presName="diagram" presStyleCnt="0">
        <dgm:presLayoutVars>
          <dgm:dir/>
          <dgm:resizeHandles val="exact"/>
        </dgm:presLayoutVars>
      </dgm:prSet>
      <dgm:spPr/>
    </dgm:pt>
    <dgm:pt modelId="{ECF16E6E-CBD9-4447-9C0B-4EE84DF89AAD}" type="pres">
      <dgm:prSet presAssocID="{9B5F4695-AAA7-4BCF-BB54-49ECEEAE0443}" presName="node" presStyleLbl="node1" presStyleIdx="0" presStyleCnt="10">
        <dgm:presLayoutVars>
          <dgm:bulletEnabled val="1"/>
        </dgm:presLayoutVars>
      </dgm:prSet>
      <dgm:spPr/>
    </dgm:pt>
    <dgm:pt modelId="{803F4387-7E86-4D90-9408-28542AA2750E}" type="pres">
      <dgm:prSet presAssocID="{0D351B99-0D50-402F-9F0F-2BD6C344123D}" presName="sibTrans" presStyleCnt="0"/>
      <dgm:spPr/>
    </dgm:pt>
    <dgm:pt modelId="{EE4FD88C-DC70-485F-9E8D-4186B7D17998}" type="pres">
      <dgm:prSet presAssocID="{37C5678C-EA72-4FC0-A455-CFC7868D1940}" presName="node" presStyleLbl="node1" presStyleIdx="1" presStyleCnt="10">
        <dgm:presLayoutVars>
          <dgm:bulletEnabled val="1"/>
        </dgm:presLayoutVars>
      </dgm:prSet>
      <dgm:spPr/>
    </dgm:pt>
    <dgm:pt modelId="{3E2F6C22-8269-4DF5-BC52-DB514BFDC8BD}" type="pres">
      <dgm:prSet presAssocID="{71E54401-D5B4-4C8A-8491-24975E190E8D}" presName="sibTrans" presStyleCnt="0"/>
      <dgm:spPr/>
    </dgm:pt>
    <dgm:pt modelId="{CFFE0BDD-B630-48C9-94F5-90399CEA4A9C}" type="pres">
      <dgm:prSet presAssocID="{616FEDDF-091B-4E4B-B680-8A80FBC2EB76}" presName="node" presStyleLbl="node1" presStyleIdx="2" presStyleCnt="10">
        <dgm:presLayoutVars>
          <dgm:bulletEnabled val="1"/>
        </dgm:presLayoutVars>
      </dgm:prSet>
      <dgm:spPr/>
    </dgm:pt>
    <dgm:pt modelId="{62B5A7DF-B4B8-426A-BA41-C1263B3313BF}" type="pres">
      <dgm:prSet presAssocID="{BAED85B8-F0AA-4A0D-9870-F17E9FB5DCFE}" presName="sibTrans" presStyleCnt="0"/>
      <dgm:spPr/>
    </dgm:pt>
    <dgm:pt modelId="{A7A9528E-8586-4057-8ECB-F61DA356692C}" type="pres">
      <dgm:prSet presAssocID="{4C587D84-8FB2-4F92-88FC-6A54DBE1DA1C}" presName="node" presStyleLbl="node1" presStyleIdx="3" presStyleCnt="10">
        <dgm:presLayoutVars>
          <dgm:bulletEnabled val="1"/>
        </dgm:presLayoutVars>
      </dgm:prSet>
      <dgm:spPr/>
    </dgm:pt>
    <dgm:pt modelId="{8B6FA7BF-3EAB-420D-969B-3F3700CC7B29}" type="pres">
      <dgm:prSet presAssocID="{4B3CB5DF-E1E3-42EC-9AD2-544572E881BB}" presName="sibTrans" presStyleCnt="0"/>
      <dgm:spPr/>
    </dgm:pt>
    <dgm:pt modelId="{1CA3E6C7-D190-4E22-A5FC-6E6EE6AFD86A}" type="pres">
      <dgm:prSet presAssocID="{CAFC2CDE-F46B-4621-97CB-BAA8DBEF745D}" presName="node" presStyleLbl="node1" presStyleIdx="4" presStyleCnt="10">
        <dgm:presLayoutVars>
          <dgm:bulletEnabled val="1"/>
        </dgm:presLayoutVars>
      </dgm:prSet>
      <dgm:spPr/>
    </dgm:pt>
    <dgm:pt modelId="{92724B86-00B3-4B20-B506-621413D099D3}" type="pres">
      <dgm:prSet presAssocID="{370C1200-E1B6-408B-A3A7-99BC629BF450}" presName="sibTrans" presStyleCnt="0"/>
      <dgm:spPr/>
    </dgm:pt>
    <dgm:pt modelId="{9CB199F9-111F-434A-A774-E2CDD44FC437}" type="pres">
      <dgm:prSet presAssocID="{9AAEDFD8-1782-45FC-B2E2-DDB99AD6B24C}" presName="node" presStyleLbl="node1" presStyleIdx="5" presStyleCnt="10">
        <dgm:presLayoutVars>
          <dgm:bulletEnabled val="1"/>
        </dgm:presLayoutVars>
      </dgm:prSet>
      <dgm:spPr/>
    </dgm:pt>
    <dgm:pt modelId="{51351C1C-6196-4BD8-9634-BD988692AAA2}" type="pres">
      <dgm:prSet presAssocID="{4E3D7A68-525D-42C2-82E5-2171B9150590}" presName="sibTrans" presStyleCnt="0"/>
      <dgm:spPr/>
    </dgm:pt>
    <dgm:pt modelId="{8387DEC8-FA3A-404D-B9FD-828A3889E9F5}" type="pres">
      <dgm:prSet presAssocID="{9230750C-DBA5-410D-B1F8-37C02374DB25}" presName="node" presStyleLbl="node1" presStyleIdx="6" presStyleCnt="10">
        <dgm:presLayoutVars>
          <dgm:bulletEnabled val="1"/>
        </dgm:presLayoutVars>
      </dgm:prSet>
      <dgm:spPr/>
    </dgm:pt>
    <dgm:pt modelId="{0729D76B-EB43-493E-91BE-46683B63BBF4}" type="pres">
      <dgm:prSet presAssocID="{300FB9E8-3A9B-4967-8D28-DFD19FF3059E}" presName="sibTrans" presStyleCnt="0"/>
      <dgm:spPr/>
    </dgm:pt>
    <dgm:pt modelId="{D50C6F02-34E4-4E62-A960-735EC3FEC3E8}" type="pres">
      <dgm:prSet presAssocID="{0E39EE2F-3509-4E8C-AF28-C6E6005C3935}" presName="node" presStyleLbl="node1" presStyleIdx="7" presStyleCnt="10">
        <dgm:presLayoutVars>
          <dgm:bulletEnabled val="1"/>
        </dgm:presLayoutVars>
      </dgm:prSet>
      <dgm:spPr/>
    </dgm:pt>
    <dgm:pt modelId="{BF8D12C7-8078-47FD-BE78-1B7155B8EBC8}" type="pres">
      <dgm:prSet presAssocID="{1AEEF998-C539-476B-A868-772D7A92FB28}" presName="sibTrans" presStyleCnt="0"/>
      <dgm:spPr/>
    </dgm:pt>
    <dgm:pt modelId="{0EBB05E2-1638-4A4E-A864-899D4FD316E5}" type="pres">
      <dgm:prSet presAssocID="{A06FC57C-39F6-435D-9E9D-EB7D27BB06AD}" presName="node" presStyleLbl="node1" presStyleIdx="8" presStyleCnt="10">
        <dgm:presLayoutVars>
          <dgm:bulletEnabled val="1"/>
        </dgm:presLayoutVars>
      </dgm:prSet>
      <dgm:spPr/>
    </dgm:pt>
    <dgm:pt modelId="{01881087-89BD-45BA-AB00-06635A207AF6}" type="pres">
      <dgm:prSet presAssocID="{5BAB15A6-236A-4069-ADD5-1AE373107680}" presName="sibTrans" presStyleCnt="0"/>
      <dgm:spPr/>
    </dgm:pt>
    <dgm:pt modelId="{C9E34F83-AF8B-4CAE-BF89-5A214A3EE9C3}" type="pres">
      <dgm:prSet presAssocID="{C9EAB77E-D93C-497A-91E8-0735F5A6A0FD}" presName="node" presStyleLbl="node1" presStyleIdx="9" presStyleCnt="10">
        <dgm:presLayoutVars>
          <dgm:bulletEnabled val="1"/>
        </dgm:presLayoutVars>
      </dgm:prSet>
      <dgm:spPr/>
    </dgm:pt>
  </dgm:ptLst>
  <dgm:cxnLst>
    <dgm:cxn modelId="{BCA1DE09-1303-4DE1-B353-F35923020674}" type="presOf" srcId="{37C5678C-EA72-4FC0-A455-CFC7868D1940}" destId="{EE4FD88C-DC70-485F-9E8D-4186B7D17998}" srcOrd="0" destOrd="0" presId="urn:microsoft.com/office/officeart/2005/8/layout/default"/>
    <dgm:cxn modelId="{BD68CC27-66DF-4F51-883F-4B6E21D93810}" srcId="{1654A36F-576F-46F2-9AE8-A37D47173F70}" destId="{9B5F4695-AAA7-4BCF-BB54-49ECEEAE0443}" srcOrd="0" destOrd="0" parTransId="{02A0DEA7-13C7-4410-987E-CDD97A819BF6}" sibTransId="{0D351B99-0D50-402F-9F0F-2BD6C344123D}"/>
    <dgm:cxn modelId="{E7168D2D-A8D4-43EC-BD9F-1E3E60DCA1A4}" srcId="{1654A36F-576F-46F2-9AE8-A37D47173F70}" destId="{616FEDDF-091B-4E4B-B680-8A80FBC2EB76}" srcOrd="2" destOrd="0" parTransId="{6C15716A-B498-49F6-B7EF-AAE990ECA125}" sibTransId="{BAED85B8-F0AA-4A0D-9870-F17E9FB5DCFE}"/>
    <dgm:cxn modelId="{9C241D3B-E825-4783-9EDB-225B4254DFD4}" srcId="{1654A36F-576F-46F2-9AE8-A37D47173F70}" destId="{4C587D84-8FB2-4F92-88FC-6A54DBE1DA1C}" srcOrd="3" destOrd="0" parTransId="{B8109A70-BCF1-401B-9CE8-BD9563C4DCFA}" sibTransId="{4B3CB5DF-E1E3-42EC-9AD2-544572E881BB}"/>
    <dgm:cxn modelId="{0CE3B03F-E2FF-4E50-835E-F5EB4358773B}" srcId="{1654A36F-576F-46F2-9AE8-A37D47173F70}" destId="{9AAEDFD8-1782-45FC-B2E2-DDB99AD6B24C}" srcOrd="5" destOrd="0" parTransId="{DBD7E54F-BAFF-4405-9551-4F65F2B51699}" sibTransId="{4E3D7A68-525D-42C2-82E5-2171B9150590}"/>
    <dgm:cxn modelId="{0FE1155C-5833-4D18-B680-AE1A939D1964}" type="presOf" srcId="{616FEDDF-091B-4E4B-B680-8A80FBC2EB76}" destId="{CFFE0BDD-B630-48C9-94F5-90399CEA4A9C}" srcOrd="0" destOrd="0" presId="urn:microsoft.com/office/officeart/2005/8/layout/default"/>
    <dgm:cxn modelId="{D001D641-658C-45A8-939C-5BE4BD1C90A8}" type="presOf" srcId="{1654A36F-576F-46F2-9AE8-A37D47173F70}" destId="{25A38E7E-A03A-420B-AB9B-C72520B7EDC7}" srcOrd="0" destOrd="0" presId="urn:microsoft.com/office/officeart/2005/8/layout/default"/>
    <dgm:cxn modelId="{8BFA136D-5432-4399-9D3F-8EDFE2910C58}" srcId="{1654A36F-576F-46F2-9AE8-A37D47173F70}" destId="{37C5678C-EA72-4FC0-A455-CFC7868D1940}" srcOrd="1" destOrd="0" parTransId="{72D9670F-C010-494F-96F4-7AB9E5C6134F}" sibTransId="{71E54401-D5B4-4C8A-8491-24975E190E8D}"/>
    <dgm:cxn modelId="{B3BD776D-1E5F-4DED-97BD-185BAEDC429C}" srcId="{1654A36F-576F-46F2-9AE8-A37D47173F70}" destId="{CAFC2CDE-F46B-4621-97CB-BAA8DBEF745D}" srcOrd="4" destOrd="0" parTransId="{D7F755D4-1012-4922-A4DB-8E5A075851FE}" sibTransId="{370C1200-E1B6-408B-A3A7-99BC629BF450}"/>
    <dgm:cxn modelId="{A0B36E6E-3308-4687-B3E3-18B3FCD382E5}" srcId="{1654A36F-576F-46F2-9AE8-A37D47173F70}" destId="{0E39EE2F-3509-4E8C-AF28-C6E6005C3935}" srcOrd="7" destOrd="0" parTransId="{779E5350-D748-4E26-AA56-820E27FB91C5}" sibTransId="{1AEEF998-C539-476B-A868-772D7A92FB28}"/>
    <dgm:cxn modelId="{9F60B273-D41C-490B-B272-2AABF812EDF4}" type="presOf" srcId="{9B5F4695-AAA7-4BCF-BB54-49ECEEAE0443}" destId="{ECF16E6E-CBD9-4447-9C0B-4EE84DF89AAD}" srcOrd="0" destOrd="0" presId="urn:microsoft.com/office/officeart/2005/8/layout/default"/>
    <dgm:cxn modelId="{B6CCFF58-33CB-4130-94D0-9DD337040047}" srcId="{1654A36F-576F-46F2-9AE8-A37D47173F70}" destId="{A06FC57C-39F6-435D-9E9D-EB7D27BB06AD}" srcOrd="8" destOrd="0" parTransId="{E9D726EC-8386-4B38-B8FF-B267E3781ACD}" sibTransId="{5BAB15A6-236A-4069-ADD5-1AE373107680}"/>
    <dgm:cxn modelId="{F1DD347C-2487-452B-9BD7-B7801FF7C857}" type="presOf" srcId="{9AAEDFD8-1782-45FC-B2E2-DDB99AD6B24C}" destId="{9CB199F9-111F-434A-A774-E2CDD44FC437}" srcOrd="0" destOrd="0" presId="urn:microsoft.com/office/officeart/2005/8/layout/default"/>
    <dgm:cxn modelId="{50475C94-18FE-49D0-A47C-FCA4A3379412}" type="presOf" srcId="{CAFC2CDE-F46B-4621-97CB-BAA8DBEF745D}" destId="{1CA3E6C7-D190-4E22-A5FC-6E6EE6AFD86A}" srcOrd="0" destOrd="0" presId="urn:microsoft.com/office/officeart/2005/8/layout/default"/>
    <dgm:cxn modelId="{5DED5097-F069-422B-8187-49EB98010157}" srcId="{1654A36F-576F-46F2-9AE8-A37D47173F70}" destId="{9230750C-DBA5-410D-B1F8-37C02374DB25}" srcOrd="6" destOrd="0" parTransId="{624BE1EB-559E-48D9-B3B5-2082F0C0649D}" sibTransId="{300FB9E8-3A9B-4967-8D28-DFD19FF3059E}"/>
    <dgm:cxn modelId="{AE06549E-E505-47C3-9955-5CA84B89052A}" type="presOf" srcId="{A06FC57C-39F6-435D-9E9D-EB7D27BB06AD}" destId="{0EBB05E2-1638-4A4E-A864-899D4FD316E5}" srcOrd="0" destOrd="0" presId="urn:microsoft.com/office/officeart/2005/8/layout/default"/>
    <dgm:cxn modelId="{C45B9AA5-7F05-4E48-8309-65C865648CC3}" type="presOf" srcId="{C9EAB77E-D93C-497A-91E8-0735F5A6A0FD}" destId="{C9E34F83-AF8B-4CAE-BF89-5A214A3EE9C3}" srcOrd="0" destOrd="0" presId="urn:microsoft.com/office/officeart/2005/8/layout/default"/>
    <dgm:cxn modelId="{AB1F22B4-D254-47E9-BCA3-132A52BF9452}" type="presOf" srcId="{4C587D84-8FB2-4F92-88FC-6A54DBE1DA1C}" destId="{A7A9528E-8586-4057-8ECB-F61DA356692C}" srcOrd="0" destOrd="0" presId="urn:microsoft.com/office/officeart/2005/8/layout/default"/>
    <dgm:cxn modelId="{00D5FAC8-D1C3-43F9-9720-B59B3E0CD6F9}" srcId="{1654A36F-576F-46F2-9AE8-A37D47173F70}" destId="{C9EAB77E-D93C-497A-91E8-0735F5A6A0FD}" srcOrd="9" destOrd="0" parTransId="{A52A59D0-A803-4594-AC7A-57E88255485D}" sibTransId="{06D00C3C-AFE9-46A3-B92B-D51C50DDAA35}"/>
    <dgm:cxn modelId="{C20BACCD-871B-457B-BC14-09871CAD3245}" type="presOf" srcId="{9230750C-DBA5-410D-B1F8-37C02374DB25}" destId="{8387DEC8-FA3A-404D-B9FD-828A3889E9F5}" srcOrd="0" destOrd="0" presId="urn:microsoft.com/office/officeart/2005/8/layout/default"/>
    <dgm:cxn modelId="{2E26CEEE-5F39-402A-8EC7-606DBE94A744}" type="presOf" srcId="{0E39EE2F-3509-4E8C-AF28-C6E6005C3935}" destId="{D50C6F02-34E4-4E62-A960-735EC3FEC3E8}" srcOrd="0" destOrd="0" presId="urn:microsoft.com/office/officeart/2005/8/layout/default"/>
    <dgm:cxn modelId="{48560C63-A17D-49F3-8260-9843576387E2}" type="presParOf" srcId="{25A38E7E-A03A-420B-AB9B-C72520B7EDC7}" destId="{ECF16E6E-CBD9-4447-9C0B-4EE84DF89AAD}" srcOrd="0" destOrd="0" presId="urn:microsoft.com/office/officeart/2005/8/layout/default"/>
    <dgm:cxn modelId="{5796F3DC-25FF-4A05-838E-DDBF50DFC9C5}" type="presParOf" srcId="{25A38E7E-A03A-420B-AB9B-C72520B7EDC7}" destId="{803F4387-7E86-4D90-9408-28542AA2750E}" srcOrd="1" destOrd="0" presId="urn:microsoft.com/office/officeart/2005/8/layout/default"/>
    <dgm:cxn modelId="{B0A08305-11A2-487E-AEAC-49BB15180C10}" type="presParOf" srcId="{25A38E7E-A03A-420B-AB9B-C72520B7EDC7}" destId="{EE4FD88C-DC70-485F-9E8D-4186B7D17998}" srcOrd="2" destOrd="0" presId="urn:microsoft.com/office/officeart/2005/8/layout/default"/>
    <dgm:cxn modelId="{3C3E9F53-8DAA-4066-86B3-1D1905365523}" type="presParOf" srcId="{25A38E7E-A03A-420B-AB9B-C72520B7EDC7}" destId="{3E2F6C22-8269-4DF5-BC52-DB514BFDC8BD}" srcOrd="3" destOrd="0" presId="urn:microsoft.com/office/officeart/2005/8/layout/default"/>
    <dgm:cxn modelId="{77182087-2CAE-4EE0-8F8B-80E46591FDA4}" type="presParOf" srcId="{25A38E7E-A03A-420B-AB9B-C72520B7EDC7}" destId="{CFFE0BDD-B630-48C9-94F5-90399CEA4A9C}" srcOrd="4" destOrd="0" presId="urn:microsoft.com/office/officeart/2005/8/layout/default"/>
    <dgm:cxn modelId="{5F990461-63E5-4CBD-AE6B-6422AC77CC37}" type="presParOf" srcId="{25A38E7E-A03A-420B-AB9B-C72520B7EDC7}" destId="{62B5A7DF-B4B8-426A-BA41-C1263B3313BF}" srcOrd="5" destOrd="0" presId="urn:microsoft.com/office/officeart/2005/8/layout/default"/>
    <dgm:cxn modelId="{8FABB8D1-D235-47E1-B384-0645822A6059}" type="presParOf" srcId="{25A38E7E-A03A-420B-AB9B-C72520B7EDC7}" destId="{A7A9528E-8586-4057-8ECB-F61DA356692C}" srcOrd="6" destOrd="0" presId="urn:microsoft.com/office/officeart/2005/8/layout/default"/>
    <dgm:cxn modelId="{9EB2F876-CFA2-4E75-8949-93A16C73EAF9}" type="presParOf" srcId="{25A38E7E-A03A-420B-AB9B-C72520B7EDC7}" destId="{8B6FA7BF-3EAB-420D-969B-3F3700CC7B29}" srcOrd="7" destOrd="0" presId="urn:microsoft.com/office/officeart/2005/8/layout/default"/>
    <dgm:cxn modelId="{57D0A23F-0CB8-493C-B0F9-12C85EFBE306}" type="presParOf" srcId="{25A38E7E-A03A-420B-AB9B-C72520B7EDC7}" destId="{1CA3E6C7-D190-4E22-A5FC-6E6EE6AFD86A}" srcOrd="8" destOrd="0" presId="urn:microsoft.com/office/officeart/2005/8/layout/default"/>
    <dgm:cxn modelId="{5FC2B3BE-1CE4-407E-B4DE-691D0C875125}" type="presParOf" srcId="{25A38E7E-A03A-420B-AB9B-C72520B7EDC7}" destId="{92724B86-00B3-4B20-B506-621413D099D3}" srcOrd="9" destOrd="0" presId="urn:microsoft.com/office/officeart/2005/8/layout/default"/>
    <dgm:cxn modelId="{EE763B07-BEE8-48E1-8E4F-19C1499A45EF}" type="presParOf" srcId="{25A38E7E-A03A-420B-AB9B-C72520B7EDC7}" destId="{9CB199F9-111F-434A-A774-E2CDD44FC437}" srcOrd="10" destOrd="0" presId="urn:microsoft.com/office/officeart/2005/8/layout/default"/>
    <dgm:cxn modelId="{0809147E-ADC7-4695-91EA-123C6394C6E0}" type="presParOf" srcId="{25A38E7E-A03A-420B-AB9B-C72520B7EDC7}" destId="{51351C1C-6196-4BD8-9634-BD988692AAA2}" srcOrd="11" destOrd="0" presId="urn:microsoft.com/office/officeart/2005/8/layout/default"/>
    <dgm:cxn modelId="{68D92ACF-8C96-4287-BED2-3CC5729F62B5}" type="presParOf" srcId="{25A38E7E-A03A-420B-AB9B-C72520B7EDC7}" destId="{8387DEC8-FA3A-404D-B9FD-828A3889E9F5}" srcOrd="12" destOrd="0" presId="urn:microsoft.com/office/officeart/2005/8/layout/default"/>
    <dgm:cxn modelId="{CAC1B319-80B5-492A-9799-FB55C7501462}" type="presParOf" srcId="{25A38E7E-A03A-420B-AB9B-C72520B7EDC7}" destId="{0729D76B-EB43-493E-91BE-46683B63BBF4}" srcOrd="13" destOrd="0" presId="urn:microsoft.com/office/officeart/2005/8/layout/default"/>
    <dgm:cxn modelId="{1F4D28DC-0DEB-412B-B66C-85DD55596A80}" type="presParOf" srcId="{25A38E7E-A03A-420B-AB9B-C72520B7EDC7}" destId="{D50C6F02-34E4-4E62-A960-735EC3FEC3E8}" srcOrd="14" destOrd="0" presId="urn:microsoft.com/office/officeart/2005/8/layout/default"/>
    <dgm:cxn modelId="{CC9DBC9C-A260-4006-98DC-6D4770B75DF0}" type="presParOf" srcId="{25A38E7E-A03A-420B-AB9B-C72520B7EDC7}" destId="{BF8D12C7-8078-47FD-BE78-1B7155B8EBC8}" srcOrd="15" destOrd="0" presId="urn:microsoft.com/office/officeart/2005/8/layout/default"/>
    <dgm:cxn modelId="{8FCD44B8-C75F-4740-A515-8ED2B48588AC}" type="presParOf" srcId="{25A38E7E-A03A-420B-AB9B-C72520B7EDC7}" destId="{0EBB05E2-1638-4A4E-A864-899D4FD316E5}" srcOrd="16" destOrd="0" presId="urn:microsoft.com/office/officeart/2005/8/layout/default"/>
    <dgm:cxn modelId="{91B2F447-06B5-4ED4-A13E-0974B02195DE}" type="presParOf" srcId="{25A38E7E-A03A-420B-AB9B-C72520B7EDC7}" destId="{01881087-89BD-45BA-AB00-06635A207AF6}" srcOrd="17" destOrd="0" presId="urn:microsoft.com/office/officeart/2005/8/layout/default"/>
    <dgm:cxn modelId="{E7606E1B-81C3-4A41-B996-839218EE27C6}" type="presParOf" srcId="{25A38E7E-A03A-420B-AB9B-C72520B7EDC7}" destId="{C9E34F83-AF8B-4CAE-BF89-5A214A3EE9C3}"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6CA12E-9F0D-4258-BB3C-3BC039718619}"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60958BDC-8DF1-4955-9F13-B96B64CD25A0}">
      <dgm:prSet/>
      <dgm:spPr/>
      <dgm:t>
        <a:bodyPr/>
        <a:lstStyle/>
        <a:p>
          <a:r>
            <a:rPr lang="en-US"/>
            <a:t>Government per diem rate to </a:t>
          </a:r>
          <a:r>
            <a:rPr lang="en-US" b="1"/>
            <a:t>Operator </a:t>
          </a:r>
          <a:r>
            <a:rPr lang="en-US"/>
            <a:t>–</a:t>
          </a:r>
          <a:r>
            <a:rPr lang="en-US" b="1"/>
            <a:t>$108.41 </a:t>
          </a:r>
          <a:r>
            <a:rPr lang="en-US"/>
            <a:t>day per person.</a:t>
          </a:r>
        </a:p>
      </dgm:t>
    </dgm:pt>
    <dgm:pt modelId="{1136ED1A-0EBC-4BB0-A2C5-18948E407CF6}" type="parTrans" cxnId="{02B7EDEB-454A-4EBC-8FEA-496A9122585F}">
      <dgm:prSet/>
      <dgm:spPr/>
      <dgm:t>
        <a:bodyPr/>
        <a:lstStyle/>
        <a:p>
          <a:endParaRPr lang="en-US"/>
        </a:p>
      </dgm:t>
    </dgm:pt>
    <dgm:pt modelId="{C665F003-3A1D-4577-893A-B05011E9000F}" type="sibTrans" cxnId="{02B7EDEB-454A-4EBC-8FEA-496A9122585F}">
      <dgm:prSet/>
      <dgm:spPr/>
      <dgm:t>
        <a:bodyPr/>
        <a:lstStyle/>
        <a:p>
          <a:endParaRPr lang="en-US"/>
        </a:p>
      </dgm:t>
    </dgm:pt>
    <dgm:pt modelId="{3D9DEE05-48B2-4F17-8873-BB1AA50E7003}">
      <dgm:prSet/>
      <dgm:spPr/>
      <dgm:t>
        <a:bodyPr/>
        <a:lstStyle/>
        <a:p>
          <a:r>
            <a:rPr lang="en-US"/>
            <a:t>Government max rate to resident $77 per day. </a:t>
          </a:r>
        </a:p>
      </dgm:t>
    </dgm:pt>
    <dgm:pt modelId="{C9D4BCBD-A2A4-4908-8E76-33D0AFD6A5DF}" type="parTrans" cxnId="{C07D5726-FB9C-4E54-B4D1-AA4BF54B8CB1}">
      <dgm:prSet/>
      <dgm:spPr/>
      <dgm:t>
        <a:bodyPr/>
        <a:lstStyle/>
        <a:p>
          <a:endParaRPr lang="en-US"/>
        </a:p>
      </dgm:t>
    </dgm:pt>
    <dgm:pt modelId="{44CFCEB8-436C-47F4-B0D8-B8460477048D}" type="sibTrans" cxnId="{C07D5726-FB9C-4E54-B4D1-AA4BF54B8CB1}">
      <dgm:prSet/>
      <dgm:spPr/>
      <dgm:t>
        <a:bodyPr/>
        <a:lstStyle/>
        <a:p>
          <a:endParaRPr lang="en-US"/>
        </a:p>
      </dgm:t>
    </dgm:pt>
    <dgm:pt modelId="{088ADDE7-1498-42C3-9986-418855C9357D}">
      <dgm:prSet/>
      <dgm:spPr/>
      <dgm:t>
        <a:bodyPr/>
        <a:lstStyle/>
        <a:p>
          <a:r>
            <a:rPr lang="en-US"/>
            <a:t>Resident retains $135 per month. </a:t>
          </a:r>
        </a:p>
      </dgm:t>
    </dgm:pt>
    <dgm:pt modelId="{BD84BADF-8BAE-4647-9C50-FDFB0A87205D}" type="parTrans" cxnId="{2592A9F3-0870-46F7-8E54-6E9457B6EE49}">
      <dgm:prSet/>
      <dgm:spPr/>
      <dgm:t>
        <a:bodyPr/>
        <a:lstStyle/>
        <a:p>
          <a:endParaRPr lang="en-US"/>
        </a:p>
      </dgm:t>
    </dgm:pt>
    <dgm:pt modelId="{2CF5E469-0F7B-44C3-8999-A6F95D3998EC}" type="sibTrans" cxnId="{2592A9F3-0870-46F7-8E54-6E9457B6EE49}">
      <dgm:prSet/>
      <dgm:spPr/>
      <dgm:t>
        <a:bodyPr/>
        <a:lstStyle/>
        <a:p>
          <a:endParaRPr lang="en-US"/>
        </a:p>
      </dgm:t>
    </dgm:pt>
    <dgm:pt modelId="{83A7C3C6-B7A3-410A-9723-FCF75A6C6E6D}">
      <dgm:prSet/>
      <dgm:spPr/>
      <dgm:t>
        <a:bodyPr/>
        <a:lstStyle/>
        <a:p>
          <a:r>
            <a:rPr lang="en-US"/>
            <a:t>Resident pays Co pay $500 per year medication.</a:t>
          </a:r>
        </a:p>
      </dgm:t>
    </dgm:pt>
    <dgm:pt modelId="{DB58FDB0-B805-4E26-8D25-2E93C5A3BFB5}" type="parTrans" cxnId="{F9067D16-F798-4412-B019-ACCE10C1BFAB}">
      <dgm:prSet/>
      <dgm:spPr/>
      <dgm:t>
        <a:bodyPr/>
        <a:lstStyle/>
        <a:p>
          <a:endParaRPr lang="en-US"/>
        </a:p>
      </dgm:t>
    </dgm:pt>
    <dgm:pt modelId="{090A4274-DC5A-42FA-9B05-21FADDCD7676}" type="sibTrans" cxnId="{F9067D16-F798-4412-B019-ACCE10C1BFAB}">
      <dgm:prSet/>
      <dgm:spPr/>
      <dgm:t>
        <a:bodyPr/>
        <a:lstStyle/>
        <a:p>
          <a:endParaRPr lang="en-US"/>
        </a:p>
      </dgm:t>
    </dgm:pt>
    <dgm:pt modelId="{9CC422B0-4958-436D-A10F-48BC4E650474}">
      <dgm:prSet/>
      <dgm:spPr/>
      <dgm:t>
        <a:bodyPr/>
        <a:lstStyle/>
        <a:p>
          <a:r>
            <a:rPr lang="en-CA"/>
            <a:t>Monthly cost regulated by owner of the home.</a:t>
          </a:r>
          <a:endParaRPr lang="en-US"/>
        </a:p>
      </dgm:t>
    </dgm:pt>
    <dgm:pt modelId="{6CF3899F-9A8D-4CFC-AA1F-67ED01FBB105}" type="parTrans" cxnId="{5B409CBF-43AD-406E-B773-6939B448E928}">
      <dgm:prSet/>
      <dgm:spPr/>
      <dgm:t>
        <a:bodyPr/>
        <a:lstStyle/>
        <a:p>
          <a:endParaRPr lang="en-US"/>
        </a:p>
      </dgm:t>
    </dgm:pt>
    <dgm:pt modelId="{7864A738-B717-4513-A27F-8CFF4D75D9BB}" type="sibTrans" cxnId="{5B409CBF-43AD-406E-B773-6939B448E928}">
      <dgm:prSet/>
      <dgm:spPr/>
      <dgm:t>
        <a:bodyPr/>
        <a:lstStyle/>
        <a:p>
          <a:endParaRPr lang="en-US"/>
        </a:p>
      </dgm:t>
    </dgm:pt>
    <dgm:pt modelId="{B8A7CBC0-34F2-47DC-ABA4-2E2BEEE0751F}">
      <dgm:prSet/>
      <dgm:spPr/>
      <dgm:t>
        <a:bodyPr/>
        <a:lstStyle/>
        <a:p>
          <a:r>
            <a:rPr lang="en-US"/>
            <a:t>Private Pay Residents 5.2 Standard Regulations, no assessment required. Medical letter from Nurse Practitioner or Doctor.</a:t>
          </a:r>
        </a:p>
      </dgm:t>
    </dgm:pt>
    <dgm:pt modelId="{3293EF14-51D8-4F49-98FF-D14A686B4A1E}" type="parTrans" cxnId="{753BCC47-752A-47D7-B5FA-097032949823}">
      <dgm:prSet/>
      <dgm:spPr/>
      <dgm:t>
        <a:bodyPr/>
        <a:lstStyle/>
        <a:p>
          <a:endParaRPr lang="en-US"/>
        </a:p>
      </dgm:t>
    </dgm:pt>
    <dgm:pt modelId="{C43D13B7-6DA4-4DA3-A464-61DC08F40ADA}" type="sibTrans" cxnId="{753BCC47-752A-47D7-B5FA-097032949823}">
      <dgm:prSet/>
      <dgm:spPr/>
      <dgm:t>
        <a:bodyPr/>
        <a:lstStyle/>
        <a:p>
          <a:endParaRPr lang="en-US"/>
        </a:p>
      </dgm:t>
    </dgm:pt>
    <dgm:pt modelId="{C28A425C-B6B0-4115-8C7C-C31398448AB3}" type="pres">
      <dgm:prSet presAssocID="{9B6CA12E-9F0D-4258-BB3C-3BC039718619}" presName="diagram" presStyleCnt="0">
        <dgm:presLayoutVars>
          <dgm:dir/>
          <dgm:resizeHandles val="exact"/>
        </dgm:presLayoutVars>
      </dgm:prSet>
      <dgm:spPr/>
    </dgm:pt>
    <dgm:pt modelId="{CD0FD80D-3583-484F-85E2-5178EDE25943}" type="pres">
      <dgm:prSet presAssocID="{60958BDC-8DF1-4955-9F13-B96B64CD25A0}" presName="node" presStyleLbl="node1" presStyleIdx="0" presStyleCnt="6">
        <dgm:presLayoutVars>
          <dgm:bulletEnabled val="1"/>
        </dgm:presLayoutVars>
      </dgm:prSet>
      <dgm:spPr/>
    </dgm:pt>
    <dgm:pt modelId="{4ED84C6E-782D-4540-9EB4-B58BAED1F4E6}" type="pres">
      <dgm:prSet presAssocID="{C665F003-3A1D-4577-893A-B05011E9000F}" presName="sibTrans" presStyleCnt="0"/>
      <dgm:spPr/>
    </dgm:pt>
    <dgm:pt modelId="{6E1A8529-46D4-4645-8D87-CDDEA4DCDA3B}" type="pres">
      <dgm:prSet presAssocID="{3D9DEE05-48B2-4F17-8873-BB1AA50E7003}" presName="node" presStyleLbl="node1" presStyleIdx="1" presStyleCnt="6">
        <dgm:presLayoutVars>
          <dgm:bulletEnabled val="1"/>
        </dgm:presLayoutVars>
      </dgm:prSet>
      <dgm:spPr/>
    </dgm:pt>
    <dgm:pt modelId="{49CF3602-8C9D-4ADD-AD7E-C944BB1E043E}" type="pres">
      <dgm:prSet presAssocID="{44CFCEB8-436C-47F4-B0D8-B8460477048D}" presName="sibTrans" presStyleCnt="0"/>
      <dgm:spPr/>
    </dgm:pt>
    <dgm:pt modelId="{0D74A22A-F725-4305-96E6-8AF1DF04F690}" type="pres">
      <dgm:prSet presAssocID="{088ADDE7-1498-42C3-9986-418855C9357D}" presName="node" presStyleLbl="node1" presStyleIdx="2" presStyleCnt="6">
        <dgm:presLayoutVars>
          <dgm:bulletEnabled val="1"/>
        </dgm:presLayoutVars>
      </dgm:prSet>
      <dgm:spPr/>
    </dgm:pt>
    <dgm:pt modelId="{86C060FF-D779-40DA-B054-2DDF43B74C7D}" type="pres">
      <dgm:prSet presAssocID="{2CF5E469-0F7B-44C3-8999-A6F95D3998EC}" presName="sibTrans" presStyleCnt="0"/>
      <dgm:spPr/>
    </dgm:pt>
    <dgm:pt modelId="{A4F1537B-3442-4551-B22C-9E8E3F22649B}" type="pres">
      <dgm:prSet presAssocID="{83A7C3C6-B7A3-410A-9723-FCF75A6C6E6D}" presName="node" presStyleLbl="node1" presStyleIdx="3" presStyleCnt="6">
        <dgm:presLayoutVars>
          <dgm:bulletEnabled val="1"/>
        </dgm:presLayoutVars>
      </dgm:prSet>
      <dgm:spPr/>
    </dgm:pt>
    <dgm:pt modelId="{2FE3E78A-CFFE-41E5-8774-3F92AA3010FA}" type="pres">
      <dgm:prSet presAssocID="{090A4274-DC5A-42FA-9B05-21FADDCD7676}" presName="sibTrans" presStyleCnt="0"/>
      <dgm:spPr/>
    </dgm:pt>
    <dgm:pt modelId="{15B47491-2F6B-4204-B1A6-8C5058CF5F8F}" type="pres">
      <dgm:prSet presAssocID="{9CC422B0-4958-436D-A10F-48BC4E650474}" presName="node" presStyleLbl="node1" presStyleIdx="4" presStyleCnt="6">
        <dgm:presLayoutVars>
          <dgm:bulletEnabled val="1"/>
        </dgm:presLayoutVars>
      </dgm:prSet>
      <dgm:spPr/>
    </dgm:pt>
    <dgm:pt modelId="{27F31DFE-F09C-4ED4-9306-E85B19C29AAD}" type="pres">
      <dgm:prSet presAssocID="{7864A738-B717-4513-A27F-8CFF4D75D9BB}" presName="sibTrans" presStyleCnt="0"/>
      <dgm:spPr/>
    </dgm:pt>
    <dgm:pt modelId="{E931A923-093C-454F-AE3F-CA5892BEBB69}" type="pres">
      <dgm:prSet presAssocID="{B8A7CBC0-34F2-47DC-ABA4-2E2BEEE0751F}" presName="node" presStyleLbl="node1" presStyleIdx="5" presStyleCnt="6">
        <dgm:presLayoutVars>
          <dgm:bulletEnabled val="1"/>
        </dgm:presLayoutVars>
      </dgm:prSet>
      <dgm:spPr/>
    </dgm:pt>
  </dgm:ptLst>
  <dgm:cxnLst>
    <dgm:cxn modelId="{F9067D16-F798-4412-B019-ACCE10C1BFAB}" srcId="{9B6CA12E-9F0D-4258-BB3C-3BC039718619}" destId="{83A7C3C6-B7A3-410A-9723-FCF75A6C6E6D}" srcOrd="3" destOrd="0" parTransId="{DB58FDB0-B805-4E26-8D25-2E93C5A3BFB5}" sibTransId="{090A4274-DC5A-42FA-9B05-21FADDCD7676}"/>
    <dgm:cxn modelId="{C07D5726-FB9C-4E54-B4D1-AA4BF54B8CB1}" srcId="{9B6CA12E-9F0D-4258-BB3C-3BC039718619}" destId="{3D9DEE05-48B2-4F17-8873-BB1AA50E7003}" srcOrd="1" destOrd="0" parTransId="{C9D4BCBD-A2A4-4908-8E76-33D0AFD6A5DF}" sibTransId="{44CFCEB8-436C-47F4-B0D8-B8460477048D}"/>
    <dgm:cxn modelId="{753BCC47-752A-47D7-B5FA-097032949823}" srcId="{9B6CA12E-9F0D-4258-BB3C-3BC039718619}" destId="{B8A7CBC0-34F2-47DC-ABA4-2E2BEEE0751F}" srcOrd="5" destOrd="0" parTransId="{3293EF14-51D8-4F49-98FF-D14A686B4A1E}" sibTransId="{C43D13B7-6DA4-4DA3-A464-61DC08F40ADA}"/>
    <dgm:cxn modelId="{0B305087-E1F1-46F7-AB3D-BCBF43FF78F4}" type="presOf" srcId="{60958BDC-8DF1-4955-9F13-B96B64CD25A0}" destId="{CD0FD80D-3583-484F-85E2-5178EDE25943}" srcOrd="0" destOrd="0" presId="urn:microsoft.com/office/officeart/2005/8/layout/default"/>
    <dgm:cxn modelId="{F49B329D-71E2-45BC-A96F-462EB1B753C5}" type="presOf" srcId="{83A7C3C6-B7A3-410A-9723-FCF75A6C6E6D}" destId="{A4F1537B-3442-4551-B22C-9E8E3F22649B}" srcOrd="0" destOrd="0" presId="urn:microsoft.com/office/officeart/2005/8/layout/default"/>
    <dgm:cxn modelId="{AC973AA6-8A34-43FC-9ABD-06B1C62B88DB}" type="presOf" srcId="{9B6CA12E-9F0D-4258-BB3C-3BC039718619}" destId="{C28A425C-B6B0-4115-8C7C-C31398448AB3}" srcOrd="0" destOrd="0" presId="urn:microsoft.com/office/officeart/2005/8/layout/default"/>
    <dgm:cxn modelId="{F6A737BA-1F84-4933-B75A-983390DDBCCD}" type="presOf" srcId="{9CC422B0-4958-436D-A10F-48BC4E650474}" destId="{15B47491-2F6B-4204-B1A6-8C5058CF5F8F}" srcOrd="0" destOrd="0" presId="urn:microsoft.com/office/officeart/2005/8/layout/default"/>
    <dgm:cxn modelId="{015CF2BC-36FF-4BBE-9B89-392ED74277A2}" type="presOf" srcId="{088ADDE7-1498-42C3-9986-418855C9357D}" destId="{0D74A22A-F725-4305-96E6-8AF1DF04F690}" srcOrd="0" destOrd="0" presId="urn:microsoft.com/office/officeart/2005/8/layout/default"/>
    <dgm:cxn modelId="{5B409CBF-43AD-406E-B773-6939B448E928}" srcId="{9B6CA12E-9F0D-4258-BB3C-3BC039718619}" destId="{9CC422B0-4958-436D-A10F-48BC4E650474}" srcOrd="4" destOrd="0" parTransId="{6CF3899F-9A8D-4CFC-AA1F-67ED01FBB105}" sibTransId="{7864A738-B717-4513-A27F-8CFF4D75D9BB}"/>
    <dgm:cxn modelId="{6C4E09D1-C0AA-47C3-8EFE-5DB332645A47}" type="presOf" srcId="{B8A7CBC0-34F2-47DC-ABA4-2E2BEEE0751F}" destId="{E931A923-093C-454F-AE3F-CA5892BEBB69}" srcOrd="0" destOrd="0" presId="urn:microsoft.com/office/officeart/2005/8/layout/default"/>
    <dgm:cxn modelId="{33DDA8DD-2460-4FDC-9339-823DF199EB2A}" type="presOf" srcId="{3D9DEE05-48B2-4F17-8873-BB1AA50E7003}" destId="{6E1A8529-46D4-4645-8D87-CDDEA4DCDA3B}" srcOrd="0" destOrd="0" presId="urn:microsoft.com/office/officeart/2005/8/layout/default"/>
    <dgm:cxn modelId="{02B7EDEB-454A-4EBC-8FEA-496A9122585F}" srcId="{9B6CA12E-9F0D-4258-BB3C-3BC039718619}" destId="{60958BDC-8DF1-4955-9F13-B96B64CD25A0}" srcOrd="0" destOrd="0" parTransId="{1136ED1A-0EBC-4BB0-A2C5-18948E407CF6}" sibTransId="{C665F003-3A1D-4577-893A-B05011E9000F}"/>
    <dgm:cxn modelId="{2592A9F3-0870-46F7-8E54-6E9457B6EE49}" srcId="{9B6CA12E-9F0D-4258-BB3C-3BC039718619}" destId="{088ADDE7-1498-42C3-9986-418855C9357D}" srcOrd="2" destOrd="0" parTransId="{BD84BADF-8BAE-4647-9C50-FDFB0A87205D}" sibTransId="{2CF5E469-0F7B-44C3-8999-A6F95D3998EC}"/>
    <dgm:cxn modelId="{99DCC5C8-1302-49E8-A25A-2A3C8F1CD029}" type="presParOf" srcId="{C28A425C-B6B0-4115-8C7C-C31398448AB3}" destId="{CD0FD80D-3583-484F-85E2-5178EDE25943}" srcOrd="0" destOrd="0" presId="urn:microsoft.com/office/officeart/2005/8/layout/default"/>
    <dgm:cxn modelId="{210DF730-B696-439F-A43D-B80C7653C2DF}" type="presParOf" srcId="{C28A425C-B6B0-4115-8C7C-C31398448AB3}" destId="{4ED84C6E-782D-4540-9EB4-B58BAED1F4E6}" srcOrd="1" destOrd="0" presId="urn:microsoft.com/office/officeart/2005/8/layout/default"/>
    <dgm:cxn modelId="{9D0E202E-F3AC-43C3-8E84-9497F2671A44}" type="presParOf" srcId="{C28A425C-B6B0-4115-8C7C-C31398448AB3}" destId="{6E1A8529-46D4-4645-8D87-CDDEA4DCDA3B}" srcOrd="2" destOrd="0" presId="urn:microsoft.com/office/officeart/2005/8/layout/default"/>
    <dgm:cxn modelId="{B6674B89-838D-4B53-9164-17EB4E8F5E41}" type="presParOf" srcId="{C28A425C-B6B0-4115-8C7C-C31398448AB3}" destId="{49CF3602-8C9D-4ADD-AD7E-C944BB1E043E}" srcOrd="3" destOrd="0" presId="urn:microsoft.com/office/officeart/2005/8/layout/default"/>
    <dgm:cxn modelId="{7366CE1B-6D10-4672-90BF-0557D9DC6343}" type="presParOf" srcId="{C28A425C-B6B0-4115-8C7C-C31398448AB3}" destId="{0D74A22A-F725-4305-96E6-8AF1DF04F690}" srcOrd="4" destOrd="0" presId="urn:microsoft.com/office/officeart/2005/8/layout/default"/>
    <dgm:cxn modelId="{ED9D0383-CBDD-4285-A721-92041ACB5584}" type="presParOf" srcId="{C28A425C-B6B0-4115-8C7C-C31398448AB3}" destId="{86C060FF-D779-40DA-B054-2DDF43B74C7D}" srcOrd="5" destOrd="0" presId="urn:microsoft.com/office/officeart/2005/8/layout/default"/>
    <dgm:cxn modelId="{275DD5C6-33E7-41A3-A7EA-C61E0A003DCC}" type="presParOf" srcId="{C28A425C-B6B0-4115-8C7C-C31398448AB3}" destId="{A4F1537B-3442-4551-B22C-9E8E3F22649B}" srcOrd="6" destOrd="0" presId="urn:microsoft.com/office/officeart/2005/8/layout/default"/>
    <dgm:cxn modelId="{820B5D38-1AFF-48AB-B12C-42EE6F6FD323}" type="presParOf" srcId="{C28A425C-B6B0-4115-8C7C-C31398448AB3}" destId="{2FE3E78A-CFFE-41E5-8774-3F92AA3010FA}" srcOrd="7" destOrd="0" presId="urn:microsoft.com/office/officeart/2005/8/layout/default"/>
    <dgm:cxn modelId="{034385AD-1556-4225-B38C-0A956FC93874}" type="presParOf" srcId="{C28A425C-B6B0-4115-8C7C-C31398448AB3}" destId="{15B47491-2F6B-4204-B1A6-8C5058CF5F8F}" srcOrd="8" destOrd="0" presId="urn:microsoft.com/office/officeart/2005/8/layout/default"/>
    <dgm:cxn modelId="{F519B29B-19AC-480A-93B1-9FE15C4D5329}" type="presParOf" srcId="{C28A425C-B6B0-4115-8C7C-C31398448AB3}" destId="{27F31DFE-F09C-4ED4-9306-E85B19C29AAD}" srcOrd="9" destOrd="0" presId="urn:microsoft.com/office/officeart/2005/8/layout/default"/>
    <dgm:cxn modelId="{C0952174-1CD1-4279-AD30-6DEBC74C4E34}" type="presParOf" srcId="{C28A425C-B6B0-4115-8C7C-C31398448AB3}" destId="{E931A923-093C-454F-AE3F-CA5892BEBB6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D9F902-1FDD-4591-A0DF-C112DA99B123}"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EC4FB6EA-6EE1-4F20-AD38-863A10F9D130}">
      <dgm:prSet/>
      <dgm:spPr/>
      <dgm:t>
        <a:bodyPr/>
        <a:lstStyle/>
        <a:p>
          <a:r>
            <a:rPr lang="en-US" dirty="0"/>
            <a:t>Government per diem to Operator from $148.13 per day per resident. </a:t>
          </a:r>
        </a:p>
      </dgm:t>
    </dgm:pt>
    <dgm:pt modelId="{5E9C23DF-6852-4131-820F-9C2DF2FCBAEC}" type="parTrans" cxnId="{F7B23DD9-8F17-4984-94AE-E6D03DCA667F}">
      <dgm:prSet/>
      <dgm:spPr/>
      <dgm:t>
        <a:bodyPr/>
        <a:lstStyle/>
        <a:p>
          <a:endParaRPr lang="en-US"/>
        </a:p>
      </dgm:t>
    </dgm:pt>
    <dgm:pt modelId="{A029C2D1-571D-4B4F-8857-F675C39C338B}" type="sibTrans" cxnId="{F7B23DD9-8F17-4984-94AE-E6D03DCA667F}">
      <dgm:prSet/>
      <dgm:spPr/>
      <dgm:t>
        <a:bodyPr/>
        <a:lstStyle/>
        <a:p>
          <a:endParaRPr lang="en-US" dirty="0"/>
        </a:p>
      </dgm:t>
    </dgm:pt>
    <dgm:pt modelId="{933C3859-5731-49C9-AC70-1F5C6B33782B}">
      <dgm:prSet/>
      <dgm:spPr/>
      <dgm:t>
        <a:bodyPr/>
        <a:lstStyle/>
        <a:p>
          <a:r>
            <a:rPr lang="en-US" dirty="0"/>
            <a:t>Government  maximum rate to resident $83 per day. No Change.</a:t>
          </a:r>
        </a:p>
      </dgm:t>
    </dgm:pt>
    <dgm:pt modelId="{A40F6749-16CD-4DEE-8FC3-3AA89F984A04}" type="parTrans" cxnId="{917F62CD-3177-4EDF-A9D2-CA58EFA33E37}">
      <dgm:prSet/>
      <dgm:spPr/>
      <dgm:t>
        <a:bodyPr/>
        <a:lstStyle/>
        <a:p>
          <a:endParaRPr lang="en-US"/>
        </a:p>
      </dgm:t>
    </dgm:pt>
    <dgm:pt modelId="{1AD08EE6-8A81-4B7C-9A48-E99497E8334B}" type="sibTrans" cxnId="{917F62CD-3177-4EDF-A9D2-CA58EFA33E37}">
      <dgm:prSet/>
      <dgm:spPr/>
      <dgm:t>
        <a:bodyPr/>
        <a:lstStyle/>
        <a:p>
          <a:endParaRPr lang="en-US" dirty="0"/>
        </a:p>
      </dgm:t>
    </dgm:pt>
    <dgm:pt modelId="{9A95BB07-EDE8-4C43-A8AB-AFC362E2B93B}">
      <dgm:prSet/>
      <dgm:spPr/>
      <dgm:t>
        <a:bodyPr/>
        <a:lstStyle/>
        <a:p>
          <a:r>
            <a:rPr lang="en-US" dirty="0"/>
            <a:t>Memory Care and Generalist homes provide care to 532 individuals. (39) Requires trained Medical Staff.</a:t>
          </a:r>
        </a:p>
      </dgm:t>
    </dgm:pt>
    <dgm:pt modelId="{FEF9A12A-83DE-4333-9F4E-CFE18FECBF3B}" type="parTrans" cxnId="{9FE438D5-1A66-4ABB-A9CE-23222054DB8B}">
      <dgm:prSet/>
      <dgm:spPr/>
      <dgm:t>
        <a:bodyPr/>
        <a:lstStyle/>
        <a:p>
          <a:endParaRPr lang="en-US"/>
        </a:p>
      </dgm:t>
    </dgm:pt>
    <dgm:pt modelId="{EB7FEBE4-7195-4D8E-BE8F-4A6E49E7EEDD}" type="sibTrans" cxnId="{9FE438D5-1A66-4ABB-A9CE-23222054DB8B}">
      <dgm:prSet/>
      <dgm:spPr/>
      <dgm:t>
        <a:bodyPr/>
        <a:lstStyle/>
        <a:p>
          <a:endParaRPr lang="en-US" dirty="0"/>
        </a:p>
      </dgm:t>
    </dgm:pt>
    <dgm:pt modelId="{70B21D13-4E87-4689-88B4-863EBB095E6A}">
      <dgm:prSet/>
      <dgm:spPr/>
      <dgm:t>
        <a:bodyPr/>
        <a:lstStyle/>
        <a:p>
          <a:r>
            <a:rPr lang="en-CA" dirty="0"/>
            <a:t>Assessment 3B- 3G.</a:t>
          </a:r>
          <a:endParaRPr lang="en-US" dirty="0"/>
        </a:p>
      </dgm:t>
    </dgm:pt>
    <dgm:pt modelId="{4E636DB5-35D5-4F46-A467-20DD50382D16}" type="parTrans" cxnId="{24DE7E25-BE22-4CA5-8102-858B67D8EA65}">
      <dgm:prSet/>
      <dgm:spPr/>
      <dgm:t>
        <a:bodyPr/>
        <a:lstStyle/>
        <a:p>
          <a:endParaRPr lang="en-US"/>
        </a:p>
      </dgm:t>
    </dgm:pt>
    <dgm:pt modelId="{22131140-73FD-4AD9-9F06-1DCBDCEFD99C}" type="sibTrans" cxnId="{24DE7E25-BE22-4CA5-8102-858B67D8EA65}">
      <dgm:prSet/>
      <dgm:spPr/>
      <dgm:t>
        <a:bodyPr/>
        <a:lstStyle/>
        <a:p>
          <a:endParaRPr lang="en-US" dirty="0"/>
        </a:p>
      </dgm:t>
    </dgm:pt>
    <dgm:pt modelId="{3C990F73-3D85-498F-973C-77732806B157}">
      <dgm:prSet/>
      <dgm:spPr/>
      <dgm:t>
        <a:bodyPr/>
        <a:lstStyle/>
        <a:p>
          <a:r>
            <a:rPr lang="en-US" dirty="0"/>
            <a:t>Resident retains $135 per month.</a:t>
          </a:r>
        </a:p>
      </dgm:t>
    </dgm:pt>
    <dgm:pt modelId="{72B2EB5B-21B8-4AA0-BEB8-6BCBAD468F40}" type="parTrans" cxnId="{88A0EF5E-485C-4BDD-A36B-7EA0E870902A}">
      <dgm:prSet/>
      <dgm:spPr/>
      <dgm:t>
        <a:bodyPr/>
        <a:lstStyle/>
        <a:p>
          <a:endParaRPr lang="en-US"/>
        </a:p>
      </dgm:t>
    </dgm:pt>
    <dgm:pt modelId="{3EE1D70A-A60F-4C28-94C5-05C601F072CA}" type="sibTrans" cxnId="{88A0EF5E-485C-4BDD-A36B-7EA0E870902A}">
      <dgm:prSet/>
      <dgm:spPr/>
      <dgm:t>
        <a:bodyPr/>
        <a:lstStyle/>
        <a:p>
          <a:endParaRPr lang="en-US" dirty="0"/>
        </a:p>
      </dgm:t>
    </dgm:pt>
    <dgm:pt modelId="{2677E478-0648-4E71-89F3-B9368B85A878}">
      <dgm:prSet/>
      <dgm:spPr/>
      <dgm:t>
        <a:bodyPr/>
        <a:lstStyle/>
        <a:p>
          <a:r>
            <a:rPr lang="en-US" dirty="0"/>
            <a:t>Resident pays Co pay $500 per year medication.</a:t>
          </a:r>
        </a:p>
      </dgm:t>
    </dgm:pt>
    <dgm:pt modelId="{F330DF58-3582-420E-B1CC-FB0D3C1F4EAB}" type="parTrans" cxnId="{4605E9C1-2445-4C14-B445-4E60658BD19A}">
      <dgm:prSet/>
      <dgm:spPr/>
      <dgm:t>
        <a:bodyPr/>
        <a:lstStyle/>
        <a:p>
          <a:endParaRPr lang="en-US"/>
        </a:p>
      </dgm:t>
    </dgm:pt>
    <dgm:pt modelId="{C2B99D2F-49C0-4FFD-AAB5-3B1400A6E186}" type="sibTrans" cxnId="{4605E9C1-2445-4C14-B445-4E60658BD19A}">
      <dgm:prSet/>
      <dgm:spPr/>
      <dgm:t>
        <a:bodyPr/>
        <a:lstStyle/>
        <a:p>
          <a:endParaRPr lang="en-US" dirty="0"/>
        </a:p>
      </dgm:t>
    </dgm:pt>
    <dgm:pt modelId="{097F269B-4D7A-40E9-95E0-C4D1A8DA7CDC}">
      <dgm:prSet/>
      <dgm:spPr/>
      <dgm:t>
        <a:bodyPr/>
        <a:lstStyle/>
        <a:p>
          <a:r>
            <a:rPr lang="en-CA" dirty="0"/>
            <a:t>Monthly cost regulated by owner of the home.</a:t>
          </a:r>
          <a:endParaRPr lang="en-US" dirty="0"/>
        </a:p>
      </dgm:t>
    </dgm:pt>
    <dgm:pt modelId="{A29DD9CA-FFC0-4A56-8BD1-28690F474B40}" type="parTrans" cxnId="{2CA38A5A-4012-4999-A5C6-01ACCEC267A1}">
      <dgm:prSet/>
      <dgm:spPr/>
      <dgm:t>
        <a:bodyPr/>
        <a:lstStyle/>
        <a:p>
          <a:endParaRPr lang="en-US"/>
        </a:p>
      </dgm:t>
    </dgm:pt>
    <dgm:pt modelId="{CA50A13F-F428-468E-9D05-3A179CB72F58}" type="sibTrans" cxnId="{2CA38A5A-4012-4999-A5C6-01ACCEC267A1}">
      <dgm:prSet/>
      <dgm:spPr/>
      <dgm:t>
        <a:bodyPr/>
        <a:lstStyle/>
        <a:p>
          <a:endParaRPr lang="en-US"/>
        </a:p>
      </dgm:t>
    </dgm:pt>
    <dgm:pt modelId="{9DF41862-F304-4C91-9994-FF77643D916B}" type="pres">
      <dgm:prSet presAssocID="{3DD9F902-1FDD-4591-A0DF-C112DA99B123}" presName="Name0" presStyleCnt="0">
        <dgm:presLayoutVars>
          <dgm:dir/>
          <dgm:resizeHandles val="exact"/>
        </dgm:presLayoutVars>
      </dgm:prSet>
      <dgm:spPr/>
    </dgm:pt>
    <dgm:pt modelId="{741792EE-EC3E-4C73-A858-D1BDE26F2186}" type="pres">
      <dgm:prSet presAssocID="{EC4FB6EA-6EE1-4F20-AD38-863A10F9D130}" presName="node" presStyleLbl="node1" presStyleIdx="0" presStyleCnt="7">
        <dgm:presLayoutVars>
          <dgm:bulletEnabled val="1"/>
        </dgm:presLayoutVars>
      </dgm:prSet>
      <dgm:spPr/>
    </dgm:pt>
    <dgm:pt modelId="{788090B5-7BD7-408A-9615-672A087444EF}" type="pres">
      <dgm:prSet presAssocID="{A029C2D1-571D-4B4F-8857-F675C39C338B}" presName="sibTrans" presStyleLbl="sibTrans1D1" presStyleIdx="0" presStyleCnt="6"/>
      <dgm:spPr/>
    </dgm:pt>
    <dgm:pt modelId="{C4DB3FB6-2E9C-4DC3-A882-D3221D0BFC89}" type="pres">
      <dgm:prSet presAssocID="{A029C2D1-571D-4B4F-8857-F675C39C338B}" presName="connectorText" presStyleLbl="sibTrans1D1" presStyleIdx="0" presStyleCnt="6"/>
      <dgm:spPr/>
    </dgm:pt>
    <dgm:pt modelId="{A0AEE019-6335-40DA-9A00-6B6D8EE4D687}" type="pres">
      <dgm:prSet presAssocID="{933C3859-5731-49C9-AC70-1F5C6B33782B}" presName="node" presStyleLbl="node1" presStyleIdx="1" presStyleCnt="7">
        <dgm:presLayoutVars>
          <dgm:bulletEnabled val="1"/>
        </dgm:presLayoutVars>
      </dgm:prSet>
      <dgm:spPr/>
    </dgm:pt>
    <dgm:pt modelId="{B8614F89-118B-44DB-BDA5-16B943578C8E}" type="pres">
      <dgm:prSet presAssocID="{1AD08EE6-8A81-4B7C-9A48-E99497E8334B}" presName="sibTrans" presStyleLbl="sibTrans1D1" presStyleIdx="1" presStyleCnt="6"/>
      <dgm:spPr/>
    </dgm:pt>
    <dgm:pt modelId="{7BD88E99-3762-4111-8570-E74C3F4F1AA1}" type="pres">
      <dgm:prSet presAssocID="{1AD08EE6-8A81-4B7C-9A48-E99497E8334B}" presName="connectorText" presStyleLbl="sibTrans1D1" presStyleIdx="1" presStyleCnt="6"/>
      <dgm:spPr/>
    </dgm:pt>
    <dgm:pt modelId="{EF94BB38-8483-4C9E-9619-AC2CEDF041CD}" type="pres">
      <dgm:prSet presAssocID="{9A95BB07-EDE8-4C43-A8AB-AFC362E2B93B}" presName="node" presStyleLbl="node1" presStyleIdx="2" presStyleCnt="7">
        <dgm:presLayoutVars>
          <dgm:bulletEnabled val="1"/>
        </dgm:presLayoutVars>
      </dgm:prSet>
      <dgm:spPr/>
    </dgm:pt>
    <dgm:pt modelId="{D6452918-DA61-444E-87F4-0EB4A5CEFBAA}" type="pres">
      <dgm:prSet presAssocID="{EB7FEBE4-7195-4D8E-BE8F-4A6E49E7EEDD}" presName="sibTrans" presStyleLbl="sibTrans1D1" presStyleIdx="2" presStyleCnt="6"/>
      <dgm:spPr/>
    </dgm:pt>
    <dgm:pt modelId="{D72A7647-EA48-4A6C-86E2-EE758A8B6A28}" type="pres">
      <dgm:prSet presAssocID="{EB7FEBE4-7195-4D8E-BE8F-4A6E49E7EEDD}" presName="connectorText" presStyleLbl="sibTrans1D1" presStyleIdx="2" presStyleCnt="6"/>
      <dgm:spPr/>
    </dgm:pt>
    <dgm:pt modelId="{8DF88A03-767C-4E90-BA4C-F173AA1B80EF}" type="pres">
      <dgm:prSet presAssocID="{70B21D13-4E87-4689-88B4-863EBB095E6A}" presName="node" presStyleLbl="node1" presStyleIdx="3" presStyleCnt="7">
        <dgm:presLayoutVars>
          <dgm:bulletEnabled val="1"/>
        </dgm:presLayoutVars>
      </dgm:prSet>
      <dgm:spPr/>
    </dgm:pt>
    <dgm:pt modelId="{49837866-FB2B-435D-9C90-D0AC5F247171}" type="pres">
      <dgm:prSet presAssocID="{22131140-73FD-4AD9-9F06-1DCBDCEFD99C}" presName="sibTrans" presStyleLbl="sibTrans1D1" presStyleIdx="3" presStyleCnt="6"/>
      <dgm:spPr/>
    </dgm:pt>
    <dgm:pt modelId="{5E4A44D0-360D-43BF-BBC6-99887C7E1E3D}" type="pres">
      <dgm:prSet presAssocID="{22131140-73FD-4AD9-9F06-1DCBDCEFD99C}" presName="connectorText" presStyleLbl="sibTrans1D1" presStyleIdx="3" presStyleCnt="6"/>
      <dgm:spPr/>
    </dgm:pt>
    <dgm:pt modelId="{F4373F55-FA21-41D4-991D-392F3DF8C7A6}" type="pres">
      <dgm:prSet presAssocID="{3C990F73-3D85-498F-973C-77732806B157}" presName="node" presStyleLbl="node1" presStyleIdx="4" presStyleCnt="7">
        <dgm:presLayoutVars>
          <dgm:bulletEnabled val="1"/>
        </dgm:presLayoutVars>
      </dgm:prSet>
      <dgm:spPr/>
    </dgm:pt>
    <dgm:pt modelId="{8A0E3FA2-1961-400F-8C56-8A368305B0D0}" type="pres">
      <dgm:prSet presAssocID="{3EE1D70A-A60F-4C28-94C5-05C601F072CA}" presName="sibTrans" presStyleLbl="sibTrans1D1" presStyleIdx="4" presStyleCnt="6"/>
      <dgm:spPr/>
    </dgm:pt>
    <dgm:pt modelId="{096E3907-A63E-4275-998E-D9209D693929}" type="pres">
      <dgm:prSet presAssocID="{3EE1D70A-A60F-4C28-94C5-05C601F072CA}" presName="connectorText" presStyleLbl="sibTrans1D1" presStyleIdx="4" presStyleCnt="6"/>
      <dgm:spPr/>
    </dgm:pt>
    <dgm:pt modelId="{E74E4E06-E332-40DF-9A0A-14E1580EB708}" type="pres">
      <dgm:prSet presAssocID="{2677E478-0648-4E71-89F3-B9368B85A878}" presName="node" presStyleLbl="node1" presStyleIdx="5" presStyleCnt="7">
        <dgm:presLayoutVars>
          <dgm:bulletEnabled val="1"/>
        </dgm:presLayoutVars>
      </dgm:prSet>
      <dgm:spPr/>
    </dgm:pt>
    <dgm:pt modelId="{33FA48E7-4A8C-49E3-9E84-F034BACC2135}" type="pres">
      <dgm:prSet presAssocID="{C2B99D2F-49C0-4FFD-AAB5-3B1400A6E186}" presName="sibTrans" presStyleLbl="sibTrans1D1" presStyleIdx="5" presStyleCnt="6"/>
      <dgm:spPr/>
    </dgm:pt>
    <dgm:pt modelId="{DCE2E9B1-0B4C-43D2-8D84-EC6F8D040368}" type="pres">
      <dgm:prSet presAssocID="{C2B99D2F-49C0-4FFD-AAB5-3B1400A6E186}" presName="connectorText" presStyleLbl="sibTrans1D1" presStyleIdx="5" presStyleCnt="6"/>
      <dgm:spPr/>
    </dgm:pt>
    <dgm:pt modelId="{39591BB2-4480-4ABB-BE91-353EF86172CA}" type="pres">
      <dgm:prSet presAssocID="{097F269B-4D7A-40E9-95E0-C4D1A8DA7CDC}" presName="node" presStyleLbl="node1" presStyleIdx="6" presStyleCnt="7">
        <dgm:presLayoutVars>
          <dgm:bulletEnabled val="1"/>
        </dgm:presLayoutVars>
      </dgm:prSet>
      <dgm:spPr/>
    </dgm:pt>
  </dgm:ptLst>
  <dgm:cxnLst>
    <dgm:cxn modelId="{BE642D07-9A8C-4556-8A2D-2C59AEF01A4F}" type="presOf" srcId="{A029C2D1-571D-4B4F-8857-F675C39C338B}" destId="{C4DB3FB6-2E9C-4DC3-A882-D3221D0BFC89}" srcOrd="1" destOrd="0" presId="urn:microsoft.com/office/officeart/2016/7/layout/RepeatingBendingProcessNew"/>
    <dgm:cxn modelId="{1EB72F08-BB92-4A8B-A193-5A3FC0F889B8}" type="presOf" srcId="{933C3859-5731-49C9-AC70-1F5C6B33782B}" destId="{A0AEE019-6335-40DA-9A00-6B6D8EE4D687}" srcOrd="0" destOrd="0" presId="urn:microsoft.com/office/officeart/2016/7/layout/RepeatingBendingProcessNew"/>
    <dgm:cxn modelId="{9F4D020A-A665-4E74-AA74-3717E2447865}" type="presOf" srcId="{EC4FB6EA-6EE1-4F20-AD38-863A10F9D130}" destId="{741792EE-EC3E-4C73-A858-D1BDE26F2186}" srcOrd="0" destOrd="0" presId="urn:microsoft.com/office/officeart/2016/7/layout/RepeatingBendingProcessNew"/>
    <dgm:cxn modelId="{ADB35925-26E9-4E93-AA81-179B09D73690}" type="presOf" srcId="{C2B99D2F-49C0-4FFD-AAB5-3B1400A6E186}" destId="{DCE2E9B1-0B4C-43D2-8D84-EC6F8D040368}" srcOrd="1" destOrd="0" presId="urn:microsoft.com/office/officeart/2016/7/layout/RepeatingBendingProcessNew"/>
    <dgm:cxn modelId="{24DE7E25-BE22-4CA5-8102-858B67D8EA65}" srcId="{3DD9F902-1FDD-4591-A0DF-C112DA99B123}" destId="{70B21D13-4E87-4689-88B4-863EBB095E6A}" srcOrd="3" destOrd="0" parTransId="{4E636DB5-35D5-4F46-A467-20DD50382D16}" sibTransId="{22131140-73FD-4AD9-9F06-1DCBDCEFD99C}"/>
    <dgm:cxn modelId="{742D5226-4308-4947-8BE0-CC142BAFD8F5}" type="presOf" srcId="{22131140-73FD-4AD9-9F06-1DCBDCEFD99C}" destId="{49837866-FB2B-435D-9C90-D0AC5F247171}" srcOrd="0" destOrd="0" presId="urn:microsoft.com/office/officeart/2016/7/layout/RepeatingBendingProcessNew"/>
    <dgm:cxn modelId="{BB82462B-69A3-47A1-BF07-155B812CECCC}" type="presOf" srcId="{2677E478-0648-4E71-89F3-B9368B85A878}" destId="{E74E4E06-E332-40DF-9A0A-14E1580EB708}" srcOrd="0" destOrd="0" presId="urn:microsoft.com/office/officeart/2016/7/layout/RepeatingBendingProcessNew"/>
    <dgm:cxn modelId="{2705A236-0B1A-42F2-89E5-E11B9606E808}" type="presOf" srcId="{9A95BB07-EDE8-4C43-A8AB-AFC362E2B93B}" destId="{EF94BB38-8483-4C9E-9619-AC2CEDF041CD}" srcOrd="0" destOrd="0" presId="urn:microsoft.com/office/officeart/2016/7/layout/RepeatingBendingProcessNew"/>
    <dgm:cxn modelId="{B5E1783C-9C38-4A54-BB53-1C64D356E062}" type="presOf" srcId="{3EE1D70A-A60F-4C28-94C5-05C601F072CA}" destId="{8A0E3FA2-1961-400F-8C56-8A368305B0D0}" srcOrd="0" destOrd="0" presId="urn:microsoft.com/office/officeart/2016/7/layout/RepeatingBendingProcessNew"/>
    <dgm:cxn modelId="{C7F00640-5444-4E07-81AC-A06147C84E5E}" type="presOf" srcId="{EB7FEBE4-7195-4D8E-BE8F-4A6E49E7EEDD}" destId="{D6452918-DA61-444E-87F4-0EB4A5CEFBAA}" srcOrd="0" destOrd="0" presId="urn:microsoft.com/office/officeart/2016/7/layout/RepeatingBendingProcessNew"/>
    <dgm:cxn modelId="{88A0EF5E-485C-4BDD-A36B-7EA0E870902A}" srcId="{3DD9F902-1FDD-4591-A0DF-C112DA99B123}" destId="{3C990F73-3D85-498F-973C-77732806B157}" srcOrd="4" destOrd="0" parTransId="{72B2EB5B-21B8-4AA0-BEB8-6BCBAD468F40}" sibTransId="{3EE1D70A-A60F-4C28-94C5-05C601F072CA}"/>
    <dgm:cxn modelId="{8BD89C42-1A22-48CB-A8AC-9EA0374A17D3}" type="presOf" srcId="{1AD08EE6-8A81-4B7C-9A48-E99497E8334B}" destId="{B8614F89-118B-44DB-BDA5-16B943578C8E}" srcOrd="0" destOrd="0" presId="urn:microsoft.com/office/officeart/2016/7/layout/RepeatingBendingProcessNew"/>
    <dgm:cxn modelId="{21FDCA72-AA58-4B18-B34F-82B46E87CE04}" type="presOf" srcId="{EB7FEBE4-7195-4D8E-BE8F-4A6E49E7EEDD}" destId="{D72A7647-EA48-4A6C-86E2-EE758A8B6A28}" srcOrd="1" destOrd="0" presId="urn:microsoft.com/office/officeart/2016/7/layout/RepeatingBendingProcessNew"/>
    <dgm:cxn modelId="{EAFB1179-778C-4C9C-97FE-6DD77C1E845C}" type="presOf" srcId="{22131140-73FD-4AD9-9F06-1DCBDCEFD99C}" destId="{5E4A44D0-360D-43BF-BBC6-99887C7E1E3D}" srcOrd="1" destOrd="0" presId="urn:microsoft.com/office/officeart/2016/7/layout/RepeatingBendingProcessNew"/>
    <dgm:cxn modelId="{67CA7A7A-0E52-4A48-BDD8-1A49B230143C}" type="presOf" srcId="{3C990F73-3D85-498F-973C-77732806B157}" destId="{F4373F55-FA21-41D4-991D-392F3DF8C7A6}" srcOrd="0" destOrd="0" presId="urn:microsoft.com/office/officeart/2016/7/layout/RepeatingBendingProcessNew"/>
    <dgm:cxn modelId="{2CA38A5A-4012-4999-A5C6-01ACCEC267A1}" srcId="{3DD9F902-1FDD-4591-A0DF-C112DA99B123}" destId="{097F269B-4D7A-40E9-95E0-C4D1A8DA7CDC}" srcOrd="6" destOrd="0" parTransId="{A29DD9CA-FFC0-4A56-8BD1-28690F474B40}" sibTransId="{CA50A13F-F428-468E-9D05-3A179CB72F58}"/>
    <dgm:cxn modelId="{6DAA7E90-F841-495D-9F7D-9367C64624E7}" type="presOf" srcId="{3EE1D70A-A60F-4C28-94C5-05C601F072CA}" destId="{096E3907-A63E-4275-998E-D9209D693929}" srcOrd="1" destOrd="0" presId="urn:microsoft.com/office/officeart/2016/7/layout/RepeatingBendingProcessNew"/>
    <dgm:cxn modelId="{D40A0B91-67F1-4012-A593-243068442A2D}" type="presOf" srcId="{70B21D13-4E87-4689-88B4-863EBB095E6A}" destId="{8DF88A03-767C-4E90-BA4C-F173AA1B80EF}" srcOrd="0" destOrd="0" presId="urn:microsoft.com/office/officeart/2016/7/layout/RepeatingBendingProcessNew"/>
    <dgm:cxn modelId="{9B9E669A-262A-4974-8B08-07D970041785}" type="presOf" srcId="{A029C2D1-571D-4B4F-8857-F675C39C338B}" destId="{788090B5-7BD7-408A-9615-672A087444EF}" srcOrd="0" destOrd="0" presId="urn:microsoft.com/office/officeart/2016/7/layout/RepeatingBendingProcessNew"/>
    <dgm:cxn modelId="{2B0E5DA2-2242-45AF-B6FC-F084461507DF}" type="presOf" srcId="{1AD08EE6-8A81-4B7C-9A48-E99497E8334B}" destId="{7BD88E99-3762-4111-8570-E74C3F4F1AA1}" srcOrd="1" destOrd="0" presId="urn:microsoft.com/office/officeart/2016/7/layout/RepeatingBendingProcessNew"/>
    <dgm:cxn modelId="{4605E9C1-2445-4C14-B445-4E60658BD19A}" srcId="{3DD9F902-1FDD-4591-A0DF-C112DA99B123}" destId="{2677E478-0648-4E71-89F3-B9368B85A878}" srcOrd="5" destOrd="0" parTransId="{F330DF58-3582-420E-B1CC-FB0D3C1F4EAB}" sibTransId="{C2B99D2F-49C0-4FFD-AAB5-3B1400A6E186}"/>
    <dgm:cxn modelId="{917F62CD-3177-4EDF-A9D2-CA58EFA33E37}" srcId="{3DD9F902-1FDD-4591-A0DF-C112DA99B123}" destId="{933C3859-5731-49C9-AC70-1F5C6B33782B}" srcOrd="1" destOrd="0" parTransId="{A40F6749-16CD-4DEE-8FC3-3AA89F984A04}" sibTransId="{1AD08EE6-8A81-4B7C-9A48-E99497E8334B}"/>
    <dgm:cxn modelId="{AC0E28CF-8E50-48D1-BFFD-F203233601A5}" type="presOf" srcId="{097F269B-4D7A-40E9-95E0-C4D1A8DA7CDC}" destId="{39591BB2-4480-4ABB-BE91-353EF86172CA}" srcOrd="0" destOrd="0" presId="urn:microsoft.com/office/officeart/2016/7/layout/RepeatingBendingProcessNew"/>
    <dgm:cxn modelId="{9FE438D5-1A66-4ABB-A9CE-23222054DB8B}" srcId="{3DD9F902-1FDD-4591-A0DF-C112DA99B123}" destId="{9A95BB07-EDE8-4C43-A8AB-AFC362E2B93B}" srcOrd="2" destOrd="0" parTransId="{FEF9A12A-83DE-4333-9F4E-CFE18FECBF3B}" sibTransId="{EB7FEBE4-7195-4D8E-BE8F-4A6E49E7EEDD}"/>
    <dgm:cxn modelId="{F7B23DD9-8F17-4984-94AE-E6D03DCA667F}" srcId="{3DD9F902-1FDD-4591-A0DF-C112DA99B123}" destId="{EC4FB6EA-6EE1-4F20-AD38-863A10F9D130}" srcOrd="0" destOrd="0" parTransId="{5E9C23DF-6852-4131-820F-9C2DF2FCBAEC}" sibTransId="{A029C2D1-571D-4B4F-8857-F675C39C338B}"/>
    <dgm:cxn modelId="{C3F8CFDC-83A4-4C77-A8EE-0195CA667DBA}" type="presOf" srcId="{C2B99D2F-49C0-4FFD-AAB5-3B1400A6E186}" destId="{33FA48E7-4A8C-49E3-9E84-F034BACC2135}" srcOrd="0" destOrd="0" presId="urn:microsoft.com/office/officeart/2016/7/layout/RepeatingBendingProcessNew"/>
    <dgm:cxn modelId="{60CBFDE2-4F92-4364-B552-42FC8BDEAFF7}" type="presOf" srcId="{3DD9F902-1FDD-4591-A0DF-C112DA99B123}" destId="{9DF41862-F304-4C91-9994-FF77643D916B}" srcOrd="0" destOrd="0" presId="urn:microsoft.com/office/officeart/2016/7/layout/RepeatingBendingProcessNew"/>
    <dgm:cxn modelId="{EBEC14DB-165A-45E2-810B-57DA0C9E0BC6}" type="presParOf" srcId="{9DF41862-F304-4C91-9994-FF77643D916B}" destId="{741792EE-EC3E-4C73-A858-D1BDE26F2186}" srcOrd="0" destOrd="0" presId="urn:microsoft.com/office/officeart/2016/7/layout/RepeatingBendingProcessNew"/>
    <dgm:cxn modelId="{5074CBC3-A609-4C64-A4B1-A7F6FDE07FF4}" type="presParOf" srcId="{9DF41862-F304-4C91-9994-FF77643D916B}" destId="{788090B5-7BD7-408A-9615-672A087444EF}" srcOrd="1" destOrd="0" presId="urn:microsoft.com/office/officeart/2016/7/layout/RepeatingBendingProcessNew"/>
    <dgm:cxn modelId="{73C76819-5F13-4057-B64C-6C0808C1F3A7}" type="presParOf" srcId="{788090B5-7BD7-408A-9615-672A087444EF}" destId="{C4DB3FB6-2E9C-4DC3-A882-D3221D0BFC89}" srcOrd="0" destOrd="0" presId="urn:microsoft.com/office/officeart/2016/7/layout/RepeatingBendingProcessNew"/>
    <dgm:cxn modelId="{D6FB2901-508A-435D-BE65-814BD7E96D3F}" type="presParOf" srcId="{9DF41862-F304-4C91-9994-FF77643D916B}" destId="{A0AEE019-6335-40DA-9A00-6B6D8EE4D687}" srcOrd="2" destOrd="0" presId="urn:microsoft.com/office/officeart/2016/7/layout/RepeatingBendingProcessNew"/>
    <dgm:cxn modelId="{EAB96C9C-50E1-4D5C-8C77-9563925FC928}" type="presParOf" srcId="{9DF41862-F304-4C91-9994-FF77643D916B}" destId="{B8614F89-118B-44DB-BDA5-16B943578C8E}" srcOrd="3" destOrd="0" presId="urn:microsoft.com/office/officeart/2016/7/layout/RepeatingBendingProcessNew"/>
    <dgm:cxn modelId="{A48C3AAC-E3BC-402F-BA1A-4F61D5A6E268}" type="presParOf" srcId="{B8614F89-118B-44DB-BDA5-16B943578C8E}" destId="{7BD88E99-3762-4111-8570-E74C3F4F1AA1}" srcOrd="0" destOrd="0" presId="urn:microsoft.com/office/officeart/2016/7/layout/RepeatingBendingProcessNew"/>
    <dgm:cxn modelId="{721EF793-0616-4219-96AA-DBC2200BAB3B}" type="presParOf" srcId="{9DF41862-F304-4C91-9994-FF77643D916B}" destId="{EF94BB38-8483-4C9E-9619-AC2CEDF041CD}" srcOrd="4" destOrd="0" presId="urn:microsoft.com/office/officeart/2016/7/layout/RepeatingBendingProcessNew"/>
    <dgm:cxn modelId="{8A6988E3-6D98-4495-81FD-AB7A77BB8E7F}" type="presParOf" srcId="{9DF41862-F304-4C91-9994-FF77643D916B}" destId="{D6452918-DA61-444E-87F4-0EB4A5CEFBAA}" srcOrd="5" destOrd="0" presId="urn:microsoft.com/office/officeart/2016/7/layout/RepeatingBendingProcessNew"/>
    <dgm:cxn modelId="{01C593FA-706E-4ABB-BBBC-C8E25A065DCE}" type="presParOf" srcId="{D6452918-DA61-444E-87F4-0EB4A5CEFBAA}" destId="{D72A7647-EA48-4A6C-86E2-EE758A8B6A28}" srcOrd="0" destOrd="0" presId="urn:microsoft.com/office/officeart/2016/7/layout/RepeatingBendingProcessNew"/>
    <dgm:cxn modelId="{7991C683-9E65-447B-8FE9-E6953830AF06}" type="presParOf" srcId="{9DF41862-F304-4C91-9994-FF77643D916B}" destId="{8DF88A03-767C-4E90-BA4C-F173AA1B80EF}" srcOrd="6" destOrd="0" presId="urn:microsoft.com/office/officeart/2016/7/layout/RepeatingBendingProcessNew"/>
    <dgm:cxn modelId="{FC7E65D6-4AD9-438E-A179-DF4413932CF1}" type="presParOf" srcId="{9DF41862-F304-4C91-9994-FF77643D916B}" destId="{49837866-FB2B-435D-9C90-D0AC5F247171}" srcOrd="7" destOrd="0" presId="urn:microsoft.com/office/officeart/2016/7/layout/RepeatingBendingProcessNew"/>
    <dgm:cxn modelId="{FCDABE2E-FB44-4B5B-958C-540960B73FEF}" type="presParOf" srcId="{49837866-FB2B-435D-9C90-D0AC5F247171}" destId="{5E4A44D0-360D-43BF-BBC6-99887C7E1E3D}" srcOrd="0" destOrd="0" presId="urn:microsoft.com/office/officeart/2016/7/layout/RepeatingBendingProcessNew"/>
    <dgm:cxn modelId="{A6737F74-89CA-41E5-8816-099C5E3AC6CA}" type="presParOf" srcId="{9DF41862-F304-4C91-9994-FF77643D916B}" destId="{F4373F55-FA21-41D4-991D-392F3DF8C7A6}" srcOrd="8" destOrd="0" presId="urn:microsoft.com/office/officeart/2016/7/layout/RepeatingBendingProcessNew"/>
    <dgm:cxn modelId="{7A121D9D-3380-42AD-8522-1DF1EBE73706}" type="presParOf" srcId="{9DF41862-F304-4C91-9994-FF77643D916B}" destId="{8A0E3FA2-1961-400F-8C56-8A368305B0D0}" srcOrd="9" destOrd="0" presId="urn:microsoft.com/office/officeart/2016/7/layout/RepeatingBendingProcessNew"/>
    <dgm:cxn modelId="{9BD6EAFF-D1FE-4778-B251-B71FFB727B49}" type="presParOf" srcId="{8A0E3FA2-1961-400F-8C56-8A368305B0D0}" destId="{096E3907-A63E-4275-998E-D9209D693929}" srcOrd="0" destOrd="0" presId="urn:microsoft.com/office/officeart/2016/7/layout/RepeatingBendingProcessNew"/>
    <dgm:cxn modelId="{04360A78-65FF-4ED8-87D7-7C244A89A9B3}" type="presParOf" srcId="{9DF41862-F304-4C91-9994-FF77643D916B}" destId="{E74E4E06-E332-40DF-9A0A-14E1580EB708}" srcOrd="10" destOrd="0" presId="urn:microsoft.com/office/officeart/2016/7/layout/RepeatingBendingProcessNew"/>
    <dgm:cxn modelId="{9668D5B7-68F4-45C0-A314-07B68B232B44}" type="presParOf" srcId="{9DF41862-F304-4C91-9994-FF77643D916B}" destId="{33FA48E7-4A8C-49E3-9E84-F034BACC2135}" srcOrd="11" destOrd="0" presId="urn:microsoft.com/office/officeart/2016/7/layout/RepeatingBendingProcessNew"/>
    <dgm:cxn modelId="{916A1E89-D71B-45D1-BD6D-B45F6CD7B4FD}" type="presParOf" srcId="{33FA48E7-4A8C-49E3-9E84-F034BACC2135}" destId="{DCE2E9B1-0B4C-43D2-8D84-EC6F8D040368}" srcOrd="0" destOrd="0" presId="urn:microsoft.com/office/officeart/2016/7/layout/RepeatingBendingProcessNew"/>
    <dgm:cxn modelId="{F0046659-23EF-4D11-9201-810475E4C4CC}" type="presParOf" srcId="{9DF41862-F304-4C91-9994-FF77643D916B}" destId="{39591BB2-4480-4ABB-BE91-353EF86172CA}"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4BAEB4-0F5B-4B26-84D1-854AD9BB0C11}"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E78F9C30-7B29-4DCF-8162-508E4D5A89F6}">
      <dgm:prSet/>
      <dgm:spPr/>
      <dgm:t>
        <a:bodyPr/>
        <a:lstStyle/>
        <a:p>
          <a:r>
            <a:rPr lang="en-US" b="1" dirty="0"/>
            <a:t>Home Care Agencies  46</a:t>
          </a:r>
          <a:endParaRPr lang="en-US" dirty="0"/>
        </a:p>
      </dgm:t>
    </dgm:pt>
    <dgm:pt modelId="{B8335B9E-2086-4FA2-9D26-EEC8ED2DE889}" type="parTrans" cxnId="{FC179174-67CB-4E2B-AE2C-E3EFA3C22A9C}">
      <dgm:prSet/>
      <dgm:spPr/>
      <dgm:t>
        <a:bodyPr/>
        <a:lstStyle/>
        <a:p>
          <a:endParaRPr lang="en-US"/>
        </a:p>
      </dgm:t>
    </dgm:pt>
    <dgm:pt modelId="{1B112BDC-159F-4D4C-90CC-B412F842DCD7}" type="sibTrans" cxnId="{FC179174-67CB-4E2B-AE2C-E3EFA3C22A9C}">
      <dgm:prSet/>
      <dgm:spPr/>
      <dgm:t>
        <a:bodyPr/>
        <a:lstStyle/>
        <a:p>
          <a:endParaRPr lang="en-US" dirty="0"/>
        </a:p>
      </dgm:t>
    </dgm:pt>
    <dgm:pt modelId="{B8DEAD81-FAC1-4DAA-96FF-A4C07C35A6A8}">
      <dgm:prSet/>
      <dgm:spPr/>
      <dgm:t>
        <a:bodyPr/>
        <a:lstStyle/>
        <a:p>
          <a:r>
            <a:rPr lang="en-US" b="1" dirty="0"/>
            <a:t>Contract Social Development</a:t>
          </a:r>
          <a:endParaRPr lang="en-US" dirty="0"/>
        </a:p>
      </dgm:t>
    </dgm:pt>
    <dgm:pt modelId="{13799DBF-9C3E-4615-BD89-A9067BDA9410}" type="parTrans" cxnId="{01C47A85-A6C4-4027-AA33-1257BAF85E53}">
      <dgm:prSet/>
      <dgm:spPr/>
      <dgm:t>
        <a:bodyPr/>
        <a:lstStyle/>
        <a:p>
          <a:endParaRPr lang="en-US"/>
        </a:p>
      </dgm:t>
    </dgm:pt>
    <dgm:pt modelId="{2ABF474D-B34F-4055-9CF8-5E85DAFF0C19}" type="sibTrans" cxnId="{01C47A85-A6C4-4027-AA33-1257BAF85E53}">
      <dgm:prSet/>
      <dgm:spPr/>
      <dgm:t>
        <a:bodyPr/>
        <a:lstStyle/>
        <a:p>
          <a:endParaRPr lang="en-US" dirty="0"/>
        </a:p>
      </dgm:t>
    </dgm:pt>
    <dgm:pt modelId="{C392B8E8-AF04-4B8B-961A-6A9C1D45C312}">
      <dgm:prSet/>
      <dgm:spPr/>
      <dgm:t>
        <a:bodyPr/>
        <a:lstStyle/>
        <a:p>
          <a:r>
            <a:rPr lang="en-US" b="1" dirty="0"/>
            <a:t>Approximately 4,167 employees</a:t>
          </a:r>
          <a:endParaRPr lang="en-US" dirty="0"/>
        </a:p>
      </dgm:t>
    </dgm:pt>
    <dgm:pt modelId="{B3DA8BD5-918E-4112-9314-CC7817209B96}" type="parTrans" cxnId="{97E0FCBB-F93E-4512-8C43-A8B2E52DD83B}">
      <dgm:prSet/>
      <dgm:spPr/>
      <dgm:t>
        <a:bodyPr/>
        <a:lstStyle/>
        <a:p>
          <a:endParaRPr lang="en-US"/>
        </a:p>
      </dgm:t>
    </dgm:pt>
    <dgm:pt modelId="{90639A82-040D-45E8-8DF2-DB7BE1DB32CE}" type="sibTrans" cxnId="{97E0FCBB-F93E-4512-8C43-A8B2E52DD83B}">
      <dgm:prSet/>
      <dgm:spPr/>
      <dgm:t>
        <a:bodyPr/>
        <a:lstStyle/>
        <a:p>
          <a:endParaRPr lang="en-US" dirty="0"/>
        </a:p>
      </dgm:t>
    </dgm:pt>
    <dgm:pt modelId="{0B9B848A-8DF0-4D8B-8EE3-A85691039CDA}">
      <dgm:prSet/>
      <dgm:spPr/>
      <dgm:t>
        <a:bodyPr/>
        <a:lstStyle/>
        <a:p>
          <a:r>
            <a:rPr lang="en-US" b="1" i="0" dirty="0"/>
            <a:t>Older Adults  want to be independent </a:t>
          </a:r>
          <a:endParaRPr lang="en-US" dirty="0"/>
        </a:p>
      </dgm:t>
    </dgm:pt>
    <dgm:pt modelId="{90BCCF3C-D1EF-4299-9300-13111D0204D8}" type="parTrans" cxnId="{129C7E70-3EF9-4347-8C11-7472924469C4}">
      <dgm:prSet/>
      <dgm:spPr/>
      <dgm:t>
        <a:bodyPr/>
        <a:lstStyle/>
        <a:p>
          <a:endParaRPr lang="en-US"/>
        </a:p>
      </dgm:t>
    </dgm:pt>
    <dgm:pt modelId="{115F099E-8D05-4AF9-A5FF-35785C112752}" type="sibTrans" cxnId="{129C7E70-3EF9-4347-8C11-7472924469C4}">
      <dgm:prSet/>
      <dgm:spPr/>
      <dgm:t>
        <a:bodyPr/>
        <a:lstStyle/>
        <a:p>
          <a:endParaRPr lang="en-US" dirty="0"/>
        </a:p>
      </dgm:t>
    </dgm:pt>
    <dgm:pt modelId="{CFFC23AF-DE76-4C03-B7DC-470672254870}">
      <dgm:prSet/>
      <dgm:spPr/>
      <dgm:t>
        <a:bodyPr/>
        <a:lstStyle/>
        <a:p>
          <a:r>
            <a:rPr lang="en-US" b="1" dirty="0"/>
            <a:t>I</a:t>
          </a:r>
          <a:r>
            <a:rPr lang="en-US" b="1" i="0" dirty="0"/>
            <a:t>t shouldn't be a fight; it should be a right. </a:t>
          </a:r>
          <a:endParaRPr lang="en-US" dirty="0"/>
        </a:p>
      </dgm:t>
    </dgm:pt>
    <dgm:pt modelId="{D366D6F2-0762-4A21-AC7C-156464243B9E}" type="parTrans" cxnId="{1446C3B7-412B-493A-B156-99B41E7BC54F}">
      <dgm:prSet/>
      <dgm:spPr/>
      <dgm:t>
        <a:bodyPr/>
        <a:lstStyle/>
        <a:p>
          <a:endParaRPr lang="en-US"/>
        </a:p>
      </dgm:t>
    </dgm:pt>
    <dgm:pt modelId="{54CDCEF5-57A3-41B6-83A8-3C3C071A1AC1}" type="sibTrans" cxnId="{1446C3B7-412B-493A-B156-99B41E7BC54F}">
      <dgm:prSet/>
      <dgm:spPr/>
      <dgm:t>
        <a:bodyPr/>
        <a:lstStyle/>
        <a:p>
          <a:endParaRPr lang="en-US" dirty="0"/>
        </a:p>
      </dgm:t>
    </dgm:pt>
    <dgm:pt modelId="{791BB8D1-DDDA-45A4-B151-17FA37BCAAE9}">
      <dgm:prSet/>
      <dgm:spPr/>
      <dgm:t>
        <a:bodyPr/>
        <a:lstStyle/>
        <a:p>
          <a:r>
            <a:rPr lang="en-US" b="1" dirty="0"/>
            <a:t>Services are needed to do that.</a:t>
          </a:r>
          <a:endParaRPr lang="en-US" dirty="0"/>
        </a:p>
      </dgm:t>
    </dgm:pt>
    <dgm:pt modelId="{2FBE2DB8-3BAA-4CB6-A7EC-28324E80A54E}" type="parTrans" cxnId="{48022AA6-05AB-472D-92D9-76160665AFAF}">
      <dgm:prSet/>
      <dgm:spPr/>
      <dgm:t>
        <a:bodyPr/>
        <a:lstStyle/>
        <a:p>
          <a:endParaRPr lang="en-US"/>
        </a:p>
      </dgm:t>
    </dgm:pt>
    <dgm:pt modelId="{7EC0E05E-E670-4CCC-9ACA-5C1382BA34C0}" type="sibTrans" cxnId="{48022AA6-05AB-472D-92D9-76160665AFAF}">
      <dgm:prSet/>
      <dgm:spPr/>
      <dgm:t>
        <a:bodyPr/>
        <a:lstStyle/>
        <a:p>
          <a:endParaRPr lang="en-US"/>
        </a:p>
      </dgm:t>
    </dgm:pt>
    <dgm:pt modelId="{E64E6359-5E00-431D-AB97-02FD38E47FEF}" type="pres">
      <dgm:prSet presAssocID="{A34BAEB4-0F5B-4B26-84D1-854AD9BB0C11}" presName="Name0" presStyleCnt="0">
        <dgm:presLayoutVars>
          <dgm:dir/>
          <dgm:resizeHandles val="exact"/>
        </dgm:presLayoutVars>
      </dgm:prSet>
      <dgm:spPr/>
    </dgm:pt>
    <dgm:pt modelId="{A96411F8-C2ED-4FCA-BED1-95E6E57E007A}" type="pres">
      <dgm:prSet presAssocID="{E78F9C30-7B29-4DCF-8162-508E4D5A89F6}" presName="node" presStyleLbl="node1" presStyleIdx="0" presStyleCnt="6">
        <dgm:presLayoutVars>
          <dgm:bulletEnabled val="1"/>
        </dgm:presLayoutVars>
      </dgm:prSet>
      <dgm:spPr/>
    </dgm:pt>
    <dgm:pt modelId="{5B5FDE5F-004F-4D9F-8C44-EE65992AEE50}" type="pres">
      <dgm:prSet presAssocID="{1B112BDC-159F-4D4C-90CC-B412F842DCD7}" presName="sibTrans" presStyleLbl="sibTrans1D1" presStyleIdx="0" presStyleCnt="5"/>
      <dgm:spPr/>
    </dgm:pt>
    <dgm:pt modelId="{D754410E-3A34-40F0-8453-DC5E7FF6A638}" type="pres">
      <dgm:prSet presAssocID="{1B112BDC-159F-4D4C-90CC-B412F842DCD7}" presName="connectorText" presStyleLbl="sibTrans1D1" presStyleIdx="0" presStyleCnt="5"/>
      <dgm:spPr/>
    </dgm:pt>
    <dgm:pt modelId="{8BF2ADE0-22BA-4F27-BA7E-05EAA75326CE}" type="pres">
      <dgm:prSet presAssocID="{B8DEAD81-FAC1-4DAA-96FF-A4C07C35A6A8}" presName="node" presStyleLbl="node1" presStyleIdx="1" presStyleCnt="6">
        <dgm:presLayoutVars>
          <dgm:bulletEnabled val="1"/>
        </dgm:presLayoutVars>
      </dgm:prSet>
      <dgm:spPr/>
    </dgm:pt>
    <dgm:pt modelId="{CEE5EBEF-4726-4E16-90C0-11B0DE9F16F6}" type="pres">
      <dgm:prSet presAssocID="{2ABF474D-B34F-4055-9CF8-5E85DAFF0C19}" presName="sibTrans" presStyleLbl="sibTrans1D1" presStyleIdx="1" presStyleCnt="5"/>
      <dgm:spPr/>
    </dgm:pt>
    <dgm:pt modelId="{C085B511-788D-4317-93F5-A85D220E59E3}" type="pres">
      <dgm:prSet presAssocID="{2ABF474D-B34F-4055-9CF8-5E85DAFF0C19}" presName="connectorText" presStyleLbl="sibTrans1D1" presStyleIdx="1" presStyleCnt="5"/>
      <dgm:spPr/>
    </dgm:pt>
    <dgm:pt modelId="{8C6D3BA1-B3B8-4680-982D-78B3C24CA1A5}" type="pres">
      <dgm:prSet presAssocID="{C392B8E8-AF04-4B8B-961A-6A9C1D45C312}" presName="node" presStyleLbl="node1" presStyleIdx="2" presStyleCnt="6">
        <dgm:presLayoutVars>
          <dgm:bulletEnabled val="1"/>
        </dgm:presLayoutVars>
      </dgm:prSet>
      <dgm:spPr/>
    </dgm:pt>
    <dgm:pt modelId="{55348DD6-9E88-4366-ABCB-99EDC2F5FE58}" type="pres">
      <dgm:prSet presAssocID="{90639A82-040D-45E8-8DF2-DB7BE1DB32CE}" presName="sibTrans" presStyleLbl="sibTrans1D1" presStyleIdx="2" presStyleCnt="5"/>
      <dgm:spPr/>
    </dgm:pt>
    <dgm:pt modelId="{09E6F1BF-0CDD-4F85-97C0-4AEAAD348930}" type="pres">
      <dgm:prSet presAssocID="{90639A82-040D-45E8-8DF2-DB7BE1DB32CE}" presName="connectorText" presStyleLbl="sibTrans1D1" presStyleIdx="2" presStyleCnt="5"/>
      <dgm:spPr/>
    </dgm:pt>
    <dgm:pt modelId="{9480170D-9DDF-43CD-849F-3E89AAB53145}" type="pres">
      <dgm:prSet presAssocID="{0B9B848A-8DF0-4D8B-8EE3-A85691039CDA}" presName="node" presStyleLbl="node1" presStyleIdx="3" presStyleCnt="6">
        <dgm:presLayoutVars>
          <dgm:bulletEnabled val="1"/>
        </dgm:presLayoutVars>
      </dgm:prSet>
      <dgm:spPr/>
    </dgm:pt>
    <dgm:pt modelId="{90B3A701-4624-451D-A8DB-C148BB0C6732}" type="pres">
      <dgm:prSet presAssocID="{115F099E-8D05-4AF9-A5FF-35785C112752}" presName="sibTrans" presStyleLbl="sibTrans1D1" presStyleIdx="3" presStyleCnt="5"/>
      <dgm:spPr/>
    </dgm:pt>
    <dgm:pt modelId="{7187073D-C4D0-4A9E-A77C-2EDA4F553B7D}" type="pres">
      <dgm:prSet presAssocID="{115F099E-8D05-4AF9-A5FF-35785C112752}" presName="connectorText" presStyleLbl="sibTrans1D1" presStyleIdx="3" presStyleCnt="5"/>
      <dgm:spPr/>
    </dgm:pt>
    <dgm:pt modelId="{C454D145-6C87-4119-9216-3DDBE99D0B4D}" type="pres">
      <dgm:prSet presAssocID="{CFFC23AF-DE76-4C03-B7DC-470672254870}" presName="node" presStyleLbl="node1" presStyleIdx="4" presStyleCnt="6">
        <dgm:presLayoutVars>
          <dgm:bulletEnabled val="1"/>
        </dgm:presLayoutVars>
      </dgm:prSet>
      <dgm:spPr/>
    </dgm:pt>
    <dgm:pt modelId="{94906A11-6682-4FBD-96C8-AD57D1BEB982}" type="pres">
      <dgm:prSet presAssocID="{54CDCEF5-57A3-41B6-83A8-3C3C071A1AC1}" presName="sibTrans" presStyleLbl="sibTrans1D1" presStyleIdx="4" presStyleCnt="5"/>
      <dgm:spPr/>
    </dgm:pt>
    <dgm:pt modelId="{2E239BB2-8C20-4EE3-A728-F0C4BCEA20D0}" type="pres">
      <dgm:prSet presAssocID="{54CDCEF5-57A3-41B6-83A8-3C3C071A1AC1}" presName="connectorText" presStyleLbl="sibTrans1D1" presStyleIdx="4" presStyleCnt="5"/>
      <dgm:spPr/>
    </dgm:pt>
    <dgm:pt modelId="{2DB98FF6-0C2F-442E-AC11-F39592B9D3B0}" type="pres">
      <dgm:prSet presAssocID="{791BB8D1-DDDA-45A4-B151-17FA37BCAAE9}" presName="node" presStyleLbl="node1" presStyleIdx="5" presStyleCnt="6">
        <dgm:presLayoutVars>
          <dgm:bulletEnabled val="1"/>
        </dgm:presLayoutVars>
      </dgm:prSet>
      <dgm:spPr/>
    </dgm:pt>
  </dgm:ptLst>
  <dgm:cxnLst>
    <dgm:cxn modelId="{EF43FD02-863A-41FC-A94A-F977089EDB5A}" type="presOf" srcId="{0B9B848A-8DF0-4D8B-8EE3-A85691039CDA}" destId="{9480170D-9DDF-43CD-849F-3E89AAB53145}" srcOrd="0" destOrd="0" presId="urn:microsoft.com/office/officeart/2016/7/layout/RepeatingBendingProcessNew"/>
    <dgm:cxn modelId="{E0AD0D05-98AC-4459-833A-E08DD9B72965}" type="presOf" srcId="{90639A82-040D-45E8-8DF2-DB7BE1DB32CE}" destId="{09E6F1BF-0CDD-4F85-97C0-4AEAAD348930}" srcOrd="1" destOrd="0" presId="urn:microsoft.com/office/officeart/2016/7/layout/RepeatingBendingProcessNew"/>
    <dgm:cxn modelId="{F7BF211E-994B-4516-839F-DFAEDF6C09DA}" type="presOf" srcId="{1B112BDC-159F-4D4C-90CC-B412F842DCD7}" destId="{5B5FDE5F-004F-4D9F-8C44-EE65992AEE50}" srcOrd="0" destOrd="0" presId="urn:microsoft.com/office/officeart/2016/7/layout/RepeatingBendingProcessNew"/>
    <dgm:cxn modelId="{70A2942E-1343-4AA0-8D0D-FF3A606E0D3A}" type="presOf" srcId="{54CDCEF5-57A3-41B6-83A8-3C3C071A1AC1}" destId="{94906A11-6682-4FBD-96C8-AD57D1BEB982}" srcOrd="0" destOrd="0" presId="urn:microsoft.com/office/officeart/2016/7/layout/RepeatingBendingProcessNew"/>
    <dgm:cxn modelId="{079EFF69-0917-4EE9-A5EA-080A34451033}" type="presOf" srcId="{B8DEAD81-FAC1-4DAA-96FF-A4C07C35A6A8}" destId="{8BF2ADE0-22BA-4F27-BA7E-05EAA75326CE}" srcOrd="0" destOrd="0" presId="urn:microsoft.com/office/officeart/2016/7/layout/RepeatingBendingProcessNew"/>
    <dgm:cxn modelId="{2531796C-7867-4E20-95B1-0EE9F4D35FED}" type="presOf" srcId="{A34BAEB4-0F5B-4B26-84D1-854AD9BB0C11}" destId="{E64E6359-5E00-431D-AB97-02FD38E47FEF}" srcOrd="0" destOrd="0" presId="urn:microsoft.com/office/officeart/2016/7/layout/RepeatingBendingProcessNew"/>
    <dgm:cxn modelId="{129C7E70-3EF9-4347-8C11-7472924469C4}" srcId="{A34BAEB4-0F5B-4B26-84D1-854AD9BB0C11}" destId="{0B9B848A-8DF0-4D8B-8EE3-A85691039CDA}" srcOrd="3" destOrd="0" parTransId="{90BCCF3C-D1EF-4299-9300-13111D0204D8}" sibTransId="{115F099E-8D05-4AF9-A5FF-35785C112752}"/>
    <dgm:cxn modelId="{FC179174-67CB-4E2B-AE2C-E3EFA3C22A9C}" srcId="{A34BAEB4-0F5B-4B26-84D1-854AD9BB0C11}" destId="{E78F9C30-7B29-4DCF-8162-508E4D5A89F6}" srcOrd="0" destOrd="0" parTransId="{B8335B9E-2086-4FA2-9D26-EEC8ED2DE889}" sibTransId="{1B112BDC-159F-4D4C-90CC-B412F842DCD7}"/>
    <dgm:cxn modelId="{433A0C75-D348-4FC6-A0E0-765A4E7C2C7F}" type="presOf" srcId="{1B112BDC-159F-4D4C-90CC-B412F842DCD7}" destId="{D754410E-3A34-40F0-8453-DC5E7FF6A638}" srcOrd="1" destOrd="0" presId="urn:microsoft.com/office/officeart/2016/7/layout/RepeatingBendingProcessNew"/>
    <dgm:cxn modelId="{D78D6556-F00B-4533-8267-FD393D11F1A5}" type="presOf" srcId="{CFFC23AF-DE76-4C03-B7DC-470672254870}" destId="{C454D145-6C87-4119-9216-3DDBE99D0B4D}" srcOrd="0" destOrd="0" presId="urn:microsoft.com/office/officeart/2016/7/layout/RepeatingBendingProcessNew"/>
    <dgm:cxn modelId="{5177F97F-A906-4CE5-A9DB-8A107968DC78}" type="presOf" srcId="{115F099E-8D05-4AF9-A5FF-35785C112752}" destId="{90B3A701-4624-451D-A8DB-C148BB0C6732}" srcOrd="0" destOrd="0" presId="urn:microsoft.com/office/officeart/2016/7/layout/RepeatingBendingProcessNew"/>
    <dgm:cxn modelId="{01C47A85-A6C4-4027-AA33-1257BAF85E53}" srcId="{A34BAEB4-0F5B-4B26-84D1-854AD9BB0C11}" destId="{B8DEAD81-FAC1-4DAA-96FF-A4C07C35A6A8}" srcOrd="1" destOrd="0" parTransId="{13799DBF-9C3E-4615-BD89-A9067BDA9410}" sibTransId="{2ABF474D-B34F-4055-9CF8-5E85DAFF0C19}"/>
    <dgm:cxn modelId="{230BEE85-C566-461B-8FB2-F45E271D304F}" type="presOf" srcId="{2ABF474D-B34F-4055-9CF8-5E85DAFF0C19}" destId="{C085B511-788D-4317-93F5-A85D220E59E3}" srcOrd="1" destOrd="0" presId="urn:microsoft.com/office/officeart/2016/7/layout/RepeatingBendingProcessNew"/>
    <dgm:cxn modelId="{E0DCE28E-E6B5-4BBD-B228-FA1C7375CA88}" type="presOf" srcId="{791BB8D1-DDDA-45A4-B151-17FA37BCAAE9}" destId="{2DB98FF6-0C2F-442E-AC11-F39592B9D3B0}" srcOrd="0" destOrd="0" presId="urn:microsoft.com/office/officeart/2016/7/layout/RepeatingBendingProcessNew"/>
    <dgm:cxn modelId="{0F8B25A3-3361-4CCD-B1F6-82FCB525F43B}" type="presOf" srcId="{115F099E-8D05-4AF9-A5FF-35785C112752}" destId="{7187073D-C4D0-4A9E-A77C-2EDA4F553B7D}" srcOrd="1" destOrd="0" presId="urn:microsoft.com/office/officeart/2016/7/layout/RepeatingBendingProcessNew"/>
    <dgm:cxn modelId="{48022AA6-05AB-472D-92D9-76160665AFAF}" srcId="{A34BAEB4-0F5B-4B26-84D1-854AD9BB0C11}" destId="{791BB8D1-DDDA-45A4-B151-17FA37BCAAE9}" srcOrd="5" destOrd="0" parTransId="{2FBE2DB8-3BAA-4CB6-A7EC-28324E80A54E}" sibTransId="{7EC0E05E-E670-4CCC-9ACA-5C1382BA34C0}"/>
    <dgm:cxn modelId="{939D26A7-45D8-4E28-A0C3-0E0E658B1087}" type="presOf" srcId="{54CDCEF5-57A3-41B6-83A8-3C3C071A1AC1}" destId="{2E239BB2-8C20-4EE3-A728-F0C4BCEA20D0}" srcOrd="1" destOrd="0" presId="urn:microsoft.com/office/officeart/2016/7/layout/RepeatingBendingProcessNew"/>
    <dgm:cxn modelId="{A66A40B4-B6AA-40F3-B631-8115572CBCAF}" type="presOf" srcId="{C392B8E8-AF04-4B8B-961A-6A9C1D45C312}" destId="{8C6D3BA1-B3B8-4680-982D-78B3C24CA1A5}" srcOrd="0" destOrd="0" presId="urn:microsoft.com/office/officeart/2016/7/layout/RepeatingBendingProcessNew"/>
    <dgm:cxn modelId="{30497BB7-738A-4300-A044-BE1805CB5C70}" type="presOf" srcId="{E78F9C30-7B29-4DCF-8162-508E4D5A89F6}" destId="{A96411F8-C2ED-4FCA-BED1-95E6E57E007A}" srcOrd="0" destOrd="0" presId="urn:microsoft.com/office/officeart/2016/7/layout/RepeatingBendingProcessNew"/>
    <dgm:cxn modelId="{1446C3B7-412B-493A-B156-99B41E7BC54F}" srcId="{A34BAEB4-0F5B-4B26-84D1-854AD9BB0C11}" destId="{CFFC23AF-DE76-4C03-B7DC-470672254870}" srcOrd="4" destOrd="0" parTransId="{D366D6F2-0762-4A21-AC7C-156464243B9E}" sibTransId="{54CDCEF5-57A3-41B6-83A8-3C3C071A1AC1}"/>
    <dgm:cxn modelId="{97E0FCBB-F93E-4512-8C43-A8B2E52DD83B}" srcId="{A34BAEB4-0F5B-4B26-84D1-854AD9BB0C11}" destId="{C392B8E8-AF04-4B8B-961A-6A9C1D45C312}" srcOrd="2" destOrd="0" parTransId="{B3DA8BD5-918E-4112-9314-CC7817209B96}" sibTransId="{90639A82-040D-45E8-8DF2-DB7BE1DB32CE}"/>
    <dgm:cxn modelId="{5E55D7D4-4FB6-4E17-8F9A-FD609511CA67}" type="presOf" srcId="{90639A82-040D-45E8-8DF2-DB7BE1DB32CE}" destId="{55348DD6-9E88-4366-ABCB-99EDC2F5FE58}" srcOrd="0" destOrd="0" presId="urn:microsoft.com/office/officeart/2016/7/layout/RepeatingBendingProcessNew"/>
    <dgm:cxn modelId="{62B1FAF3-EC4E-4035-8A93-1A8AA963EBC8}" type="presOf" srcId="{2ABF474D-B34F-4055-9CF8-5E85DAFF0C19}" destId="{CEE5EBEF-4726-4E16-90C0-11B0DE9F16F6}" srcOrd="0" destOrd="0" presId="urn:microsoft.com/office/officeart/2016/7/layout/RepeatingBendingProcessNew"/>
    <dgm:cxn modelId="{2C5473CF-A996-4009-8A31-8EB4347543CE}" type="presParOf" srcId="{E64E6359-5E00-431D-AB97-02FD38E47FEF}" destId="{A96411F8-C2ED-4FCA-BED1-95E6E57E007A}" srcOrd="0" destOrd="0" presId="urn:microsoft.com/office/officeart/2016/7/layout/RepeatingBendingProcessNew"/>
    <dgm:cxn modelId="{11E767A1-9182-4121-8FA8-D1BE07E85334}" type="presParOf" srcId="{E64E6359-5E00-431D-AB97-02FD38E47FEF}" destId="{5B5FDE5F-004F-4D9F-8C44-EE65992AEE50}" srcOrd="1" destOrd="0" presId="urn:microsoft.com/office/officeart/2016/7/layout/RepeatingBendingProcessNew"/>
    <dgm:cxn modelId="{89D1A62E-7A39-4EAA-A76E-22FEEAFE47E6}" type="presParOf" srcId="{5B5FDE5F-004F-4D9F-8C44-EE65992AEE50}" destId="{D754410E-3A34-40F0-8453-DC5E7FF6A638}" srcOrd="0" destOrd="0" presId="urn:microsoft.com/office/officeart/2016/7/layout/RepeatingBendingProcessNew"/>
    <dgm:cxn modelId="{695E09E0-9037-4480-9C6E-C6DE7E6D9724}" type="presParOf" srcId="{E64E6359-5E00-431D-AB97-02FD38E47FEF}" destId="{8BF2ADE0-22BA-4F27-BA7E-05EAA75326CE}" srcOrd="2" destOrd="0" presId="urn:microsoft.com/office/officeart/2016/7/layout/RepeatingBendingProcessNew"/>
    <dgm:cxn modelId="{7461FB26-EE43-44DF-AF49-8A115DCB1C1F}" type="presParOf" srcId="{E64E6359-5E00-431D-AB97-02FD38E47FEF}" destId="{CEE5EBEF-4726-4E16-90C0-11B0DE9F16F6}" srcOrd="3" destOrd="0" presId="urn:microsoft.com/office/officeart/2016/7/layout/RepeatingBendingProcessNew"/>
    <dgm:cxn modelId="{A3122F7D-D465-4F68-B212-569E9DEB2995}" type="presParOf" srcId="{CEE5EBEF-4726-4E16-90C0-11B0DE9F16F6}" destId="{C085B511-788D-4317-93F5-A85D220E59E3}" srcOrd="0" destOrd="0" presId="urn:microsoft.com/office/officeart/2016/7/layout/RepeatingBendingProcessNew"/>
    <dgm:cxn modelId="{766A9614-EAB9-4A15-8858-CE7434C539AE}" type="presParOf" srcId="{E64E6359-5E00-431D-AB97-02FD38E47FEF}" destId="{8C6D3BA1-B3B8-4680-982D-78B3C24CA1A5}" srcOrd="4" destOrd="0" presId="urn:microsoft.com/office/officeart/2016/7/layout/RepeatingBendingProcessNew"/>
    <dgm:cxn modelId="{CC178610-68BE-4E5F-8D55-FF749D20C68C}" type="presParOf" srcId="{E64E6359-5E00-431D-AB97-02FD38E47FEF}" destId="{55348DD6-9E88-4366-ABCB-99EDC2F5FE58}" srcOrd="5" destOrd="0" presId="urn:microsoft.com/office/officeart/2016/7/layout/RepeatingBendingProcessNew"/>
    <dgm:cxn modelId="{B9DE8294-D3B0-4B96-BADE-0A82BC6DB853}" type="presParOf" srcId="{55348DD6-9E88-4366-ABCB-99EDC2F5FE58}" destId="{09E6F1BF-0CDD-4F85-97C0-4AEAAD348930}" srcOrd="0" destOrd="0" presId="urn:microsoft.com/office/officeart/2016/7/layout/RepeatingBendingProcessNew"/>
    <dgm:cxn modelId="{4637454D-11C2-4225-A821-D9C9C107E71D}" type="presParOf" srcId="{E64E6359-5E00-431D-AB97-02FD38E47FEF}" destId="{9480170D-9DDF-43CD-849F-3E89AAB53145}" srcOrd="6" destOrd="0" presId="urn:microsoft.com/office/officeart/2016/7/layout/RepeatingBendingProcessNew"/>
    <dgm:cxn modelId="{94FC5A03-A3A2-46BA-8548-7CA93B18FE81}" type="presParOf" srcId="{E64E6359-5E00-431D-AB97-02FD38E47FEF}" destId="{90B3A701-4624-451D-A8DB-C148BB0C6732}" srcOrd="7" destOrd="0" presId="urn:microsoft.com/office/officeart/2016/7/layout/RepeatingBendingProcessNew"/>
    <dgm:cxn modelId="{F59FBCFC-3FDD-414C-B8EF-617A51D99E48}" type="presParOf" srcId="{90B3A701-4624-451D-A8DB-C148BB0C6732}" destId="{7187073D-C4D0-4A9E-A77C-2EDA4F553B7D}" srcOrd="0" destOrd="0" presId="urn:microsoft.com/office/officeart/2016/7/layout/RepeatingBendingProcessNew"/>
    <dgm:cxn modelId="{20FADC1B-D853-44E5-9163-4B62E915DF95}" type="presParOf" srcId="{E64E6359-5E00-431D-AB97-02FD38E47FEF}" destId="{C454D145-6C87-4119-9216-3DDBE99D0B4D}" srcOrd="8" destOrd="0" presId="urn:microsoft.com/office/officeart/2016/7/layout/RepeatingBendingProcessNew"/>
    <dgm:cxn modelId="{1B417A0D-653F-4680-8D1E-C5936569A9ED}" type="presParOf" srcId="{E64E6359-5E00-431D-AB97-02FD38E47FEF}" destId="{94906A11-6682-4FBD-96C8-AD57D1BEB982}" srcOrd="9" destOrd="0" presId="urn:microsoft.com/office/officeart/2016/7/layout/RepeatingBendingProcessNew"/>
    <dgm:cxn modelId="{143447B8-35EF-4BC7-9428-B7E934F5CEE2}" type="presParOf" srcId="{94906A11-6682-4FBD-96C8-AD57D1BEB982}" destId="{2E239BB2-8C20-4EE3-A728-F0C4BCEA20D0}" srcOrd="0" destOrd="0" presId="urn:microsoft.com/office/officeart/2016/7/layout/RepeatingBendingProcessNew"/>
    <dgm:cxn modelId="{947BBBB6-1AC0-4991-B55C-F08DEDACE473}" type="presParOf" srcId="{E64E6359-5E00-431D-AB97-02FD38E47FEF}" destId="{2DB98FF6-0C2F-442E-AC11-F39592B9D3B0}"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D73A5-004C-44D3-A601-7D640D5D1D2D}">
      <dsp:nvSpPr>
        <dsp:cNvPr id="0" name=""/>
        <dsp:cNvSpPr/>
      </dsp:nvSpPr>
      <dsp:spPr>
        <a:xfrm>
          <a:off x="402550" y="1992"/>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COVID-19 has exposed some uncomfortable truths about our society, how Older Adults are cared for in care facilities.</a:t>
          </a:r>
          <a:endParaRPr lang="en-US" sz="1500" kern="1200"/>
        </a:p>
      </dsp:txBody>
      <dsp:txXfrm>
        <a:off x="402550" y="1992"/>
        <a:ext cx="3034531" cy="1820718"/>
      </dsp:txXfrm>
    </dsp:sp>
    <dsp:sp modelId="{043D9A46-8F16-402A-B31D-C78C704BDFD1}">
      <dsp:nvSpPr>
        <dsp:cNvPr id="0" name=""/>
        <dsp:cNvSpPr/>
      </dsp:nvSpPr>
      <dsp:spPr>
        <a:xfrm>
          <a:off x="3740534" y="1992"/>
          <a:ext cx="3034531" cy="1820718"/>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Right across the country long-term care homes have been the hardest hit by the pandemic, exposing the failures of a system that must be strengthened.</a:t>
          </a:r>
          <a:r>
            <a:rPr lang="en-US" sz="1500" kern="1200">
              <a:hlinkClick xmlns:r="http://schemas.openxmlformats.org/officeDocument/2006/relationships" r:id="rId1"/>
            </a:rPr>
            <a:t> As COVID-19 exposes long-term care crisis, efforts grow to keep more seniors at home | CBC News</a:t>
          </a:r>
          <a:endParaRPr lang="en-US" sz="1500" kern="1200"/>
        </a:p>
      </dsp:txBody>
      <dsp:txXfrm>
        <a:off x="3740534" y="1992"/>
        <a:ext cx="3034531" cy="1820718"/>
      </dsp:txXfrm>
    </dsp:sp>
    <dsp:sp modelId="{A4D23B4D-33B6-4129-ADCF-A48ECB8682D0}">
      <dsp:nvSpPr>
        <dsp:cNvPr id="0" name=""/>
        <dsp:cNvSpPr/>
      </dsp:nvSpPr>
      <dsp:spPr>
        <a:xfrm>
          <a:off x="7078518" y="1992"/>
          <a:ext cx="3034531" cy="1820718"/>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Who administers the homes is important. For Profit or Non-Profit</a:t>
          </a:r>
          <a:endParaRPr lang="en-US" sz="1500" kern="1200"/>
        </a:p>
      </dsp:txBody>
      <dsp:txXfrm>
        <a:off x="7078518" y="1992"/>
        <a:ext cx="3034531" cy="1820718"/>
      </dsp:txXfrm>
    </dsp:sp>
    <dsp:sp modelId="{6A15CF1C-74CD-411C-AA89-A290C9CC3047}">
      <dsp:nvSpPr>
        <dsp:cNvPr id="0" name=""/>
        <dsp:cNvSpPr/>
      </dsp:nvSpPr>
      <dsp:spPr>
        <a:xfrm>
          <a:off x="402550" y="2126164"/>
          <a:ext cx="3034531" cy="1820718"/>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hlinkClick xmlns:r="http://schemas.openxmlformats.org/officeDocument/2006/relationships" r:id="rId2"/>
            </a:rPr>
            <a:t>How can we start to make Canada’s long-term care homes about care, not profit? (irpp.org)</a:t>
          </a:r>
          <a:endParaRPr lang="en-US" sz="1500" kern="1200"/>
        </a:p>
      </dsp:txBody>
      <dsp:txXfrm>
        <a:off x="402550" y="2126164"/>
        <a:ext cx="3034531" cy="1820718"/>
      </dsp:txXfrm>
    </dsp:sp>
    <dsp:sp modelId="{AFA8F358-41B7-4CC5-BE25-ABBBB9F8B8B2}">
      <dsp:nvSpPr>
        <dsp:cNvPr id="0" name=""/>
        <dsp:cNvSpPr/>
      </dsp:nvSpPr>
      <dsp:spPr>
        <a:xfrm>
          <a:off x="3740534" y="2126164"/>
          <a:ext cx="3034531" cy="1820718"/>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History continues to show that for-profit delivery of services means worse care. </a:t>
          </a:r>
          <a:endParaRPr lang="en-US" sz="1500" kern="1200"/>
        </a:p>
      </dsp:txBody>
      <dsp:txXfrm>
        <a:off x="3740534" y="2126164"/>
        <a:ext cx="3034531" cy="1820718"/>
      </dsp:txXfrm>
    </dsp:sp>
    <dsp:sp modelId="{6FEE3A54-096A-4B51-BAC3-95AF56919247}">
      <dsp:nvSpPr>
        <dsp:cNvPr id="0" name=""/>
        <dsp:cNvSpPr/>
      </dsp:nvSpPr>
      <dsp:spPr>
        <a:xfrm>
          <a:off x="7078518" y="2126164"/>
          <a:ext cx="3034531" cy="182071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hlinkClick xmlns:r="http://schemas.openxmlformats.org/officeDocument/2006/relationships" r:id="rId3"/>
            </a:rPr>
            <a:t>A recent Toronto Star article</a:t>
          </a:r>
          <a:r>
            <a:rPr lang="en-US" sz="1500" b="0" i="0" kern="1200"/>
            <a:t> reported that seniors in for-profit long-term care homes in Ontario are far more likely to be infected with COVID-19 and die than those who live in non-profit and provincially - run homes.</a:t>
          </a:r>
          <a:endParaRPr lang="en-US" sz="1500" kern="1200"/>
        </a:p>
      </dsp:txBody>
      <dsp:txXfrm>
        <a:off x="7078518" y="2126164"/>
        <a:ext cx="3034531" cy="18207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A9A54-582E-47A1-82F3-3C8162ACB851}">
      <dsp:nvSpPr>
        <dsp:cNvPr id="0" name=""/>
        <dsp:cNvSpPr/>
      </dsp:nvSpPr>
      <dsp:spPr>
        <a:xfrm>
          <a:off x="3243197" y="784453"/>
          <a:ext cx="603570" cy="91440"/>
        </a:xfrm>
        <a:custGeom>
          <a:avLst/>
          <a:gdLst/>
          <a:ahLst/>
          <a:cxnLst/>
          <a:rect l="0" t="0" r="0" b="0"/>
          <a:pathLst>
            <a:path>
              <a:moveTo>
                <a:pt x="0" y="45720"/>
              </a:moveTo>
              <a:lnTo>
                <a:pt x="60357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29128" y="827002"/>
        <a:ext cx="31708" cy="6341"/>
      </dsp:txXfrm>
    </dsp:sp>
    <dsp:sp modelId="{A174BAA3-A570-48DD-9187-6AD890B58D4E}">
      <dsp:nvSpPr>
        <dsp:cNvPr id="0" name=""/>
        <dsp:cNvSpPr/>
      </dsp:nvSpPr>
      <dsp:spPr>
        <a:xfrm>
          <a:off x="487732" y="2994"/>
          <a:ext cx="2757264" cy="16543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711200">
            <a:lnSpc>
              <a:spcPct val="90000"/>
            </a:lnSpc>
            <a:spcBef>
              <a:spcPct val="0"/>
            </a:spcBef>
            <a:spcAft>
              <a:spcPct val="35000"/>
            </a:spcAft>
            <a:buNone/>
          </a:pPr>
          <a:r>
            <a:rPr lang="en-US" sz="1600" b="0" i="0" kern="1200" dirty="0"/>
            <a:t>Publicly funded home care services </a:t>
          </a:r>
          <a:endParaRPr lang="en-US" sz="1600" kern="1200" dirty="0"/>
        </a:p>
      </dsp:txBody>
      <dsp:txXfrm>
        <a:off x="487732" y="2994"/>
        <a:ext cx="2757264" cy="1654358"/>
      </dsp:txXfrm>
    </dsp:sp>
    <dsp:sp modelId="{EEC00965-1BD8-4EB1-A543-04B8DDCDC618}">
      <dsp:nvSpPr>
        <dsp:cNvPr id="0" name=""/>
        <dsp:cNvSpPr/>
      </dsp:nvSpPr>
      <dsp:spPr>
        <a:xfrm>
          <a:off x="6634632" y="784453"/>
          <a:ext cx="603570" cy="91440"/>
        </a:xfrm>
        <a:custGeom>
          <a:avLst/>
          <a:gdLst/>
          <a:ahLst/>
          <a:cxnLst/>
          <a:rect l="0" t="0" r="0" b="0"/>
          <a:pathLst>
            <a:path>
              <a:moveTo>
                <a:pt x="0" y="45720"/>
              </a:moveTo>
              <a:lnTo>
                <a:pt x="603570" y="45720"/>
              </a:lnTo>
            </a:path>
          </a:pathLst>
        </a:custGeom>
        <a:noFill/>
        <a:ln w="6350" cap="flat" cmpd="sng" algn="ctr">
          <a:solidFill>
            <a:schemeClr val="accent5">
              <a:hueOff val="-2252848"/>
              <a:satOff val="-5806"/>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920563" y="827002"/>
        <a:ext cx="31708" cy="6341"/>
      </dsp:txXfrm>
    </dsp:sp>
    <dsp:sp modelId="{B30034E1-DBF5-4AAB-BDC4-2CEA0CB0C145}">
      <dsp:nvSpPr>
        <dsp:cNvPr id="0" name=""/>
        <dsp:cNvSpPr/>
      </dsp:nvSpPr>
      <dsp:spPr>
        <a:xfrm>
          <a:off x="3879167" y="2994"/>
          <a:ext cx="2757264" cy="1654358"/>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711200">
            <a:lnSpc>
              <a:spcPct val="90000"/>
            </a:lnSpc>
            <a:spcBef>
              <a:spcPct val="0"/>
            </a:spcBef>
            <a:spcAft>
              <a:spcPct val="35000"/>
            </a:spcAft>
            <a:buNone/>
          </a:pPr>
          <a:r>
            <a:rPr lang="en-US" sz="1600" b="0" i="0" kern="1200" dirty="0"/>
            <a:t>The Extra-Mural Program </a:t>
          </a:r>
          <a:endParaRPr lang="en-US" sz="1600" kern="1200" dirty="0"/>
        </a:p>
      </dsp:txBody>
      <dsp:txXfrm>
        <a:off x="3879167" y="2994"/>
        <a:ext cx="2757264" cy="1654358"/>
      </dsp:txXfrm>
    </dsp:sp>
    <dsp:sp modelId="{E858A6A5-1147-4F43-8EFB-8E3F2E4005BB}">
      <dsp:nvSpPr>
        <dsp:cNvPr id="0" name=""/>
        <dsp:cNvSpPr/>
      </dsp:nvSpPr>
      <dsp:spPr>
        <a:xfrm>
          <a:off x="1866364" y="1655552"/>
          <a:ext cx="6782870" cy="603570"/>
        </a:xfrm>
        <a:custGeom>
          <a:avLst/>
          <a:gdLst/>
          <a:ahLst/>
          <a:cxnLst/>
          <a:rect l="0" t="0" r="0" b="0"/>
          <a:pathLst>
            <a:path>
              <a:moveTo>
                <a:pt x="6782870" y="0"/>
              </a:moveTo>
              <a:lnTo>
                <a:pt x="6782870" y="318885"/>
              </a:lnTo>
              <a:lnTo>
                <a:pt x="0" y="318885"/>
              </a:lnTo>
              <a:lnTo>
                <a:pt x="0" y="603570"/>
              </a:lnTo>
            </a:path>
          </a:pathLst>
        </a:custGeom>
        <a:noFill/>
        <a:ln w="6350" cap="flat" cmpd="sng" algn="ctr">
          <a:solidFill>
            <a:schemeClr val="accent5">
              <a:hueOff val="-4505695"/>
              <a:satOff val="-11613"/>
              <a:lumOff val="-784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87488" y="1954167"/>
        <a:ext cx="340622" cy="6341"/>
      </dsp:txXfrm>
    </dsp:sp>
    <dsp:sp modelId="{EEC752DB-70D4-4F31-82F9-E04D124D0775}">
      <dsp:nvSpPr>
        <dsp:cNvPr id="0" name=""/>
        <dsp:cNvSpPr/>
      </dsp:nvSpPr>
      <dsp:spPr>
        <a:xfrm>
          <a:off x="7270602" y="2994"/>
          <a:ext cx="2757264" cy="1654358"/>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711200">
            <a:lnSpc>
              <a:spcPct val="90000"/>
            </a:lnSpc>
            <a:spcBef>
              <a:spcPct val="0"/>
            </a:spcBef>
            <a:spcAft>
              <a:spcPct val="35000"/>
            </a:spcAft>
            <a:buNone/>
          </a:pPr>
          <a:r>
            <a:rPr lang="en-US" sz="1600" kern="1200" dirty="0"/>
            <a:t>H</a:t>
          </a:r>
          <a:r>
            <a:rPr lang="en-US" sz="1600" b="0" i="0" kern="1200" dirty="0"/>
            <a:t>ome </a:t>
          </a:r>
          <a:r>
            <a:rPr lang="en-US" sz="1600" kern="1200" dirty="0"/>
            <a:t>S</a:t>
          </a:r>
          <a:r>
            <a:rPr lang="en-US" sz="1600" b="0" i="0" kern="1200" dirty="0"/>
            <a:t>upport Services</a:t>
          </a:r>
          <a:endParaRPr lang="en-US" sz="1600" kern="1200" dirty="0"/>
        </a:p>
      </dsp:txBody>
      <dsp:txXfrm>
        <a:off x="7270602" y="2994"/>
        <a:ext cx="2757264" cy="1654358"/>
      </dsp:txXfrm>
    </dsp:sp>
    <dsp:sp modelId="{AD74A3DE-1461-4E10-A4CE-3B647BB03264}">
      <dsp:nvSpPr>
        <dsp:cNvPr id="0" name=""/>
        <dsp:cNvSpPr/>
      </dsp:nvSpPr>
      <dsp:spPr>
        <a:xfrm>
          <a:off x="3243197" y="3072982"/>
          <a:ext cx="603570" cy="91440"/>
        </a:xfrm>
        <a:custGeom>
          <a:avLst/>
          <a:gdLst/>
          <a:ahLst/>
          <a:cxnLst/>
          <a:rect l="0" t="0" r="0" b="0"/>
          <a:pathLst>
            <a:path>
              <a:moveTo>
                <a:pt x="0" y="45720"/>
              </a:moveTo>
              <a:lnTo>
                <a:pt x="603570"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29128" y="3115531"/>
        <a:ext cx="31708" cy="6341"/>
      </dsp:txXfrm>
    </dsp:sp>
    <dsp:sp modelId="{8C47DDED-68F2-4D57-9A27-D69DFEB261BA}">
      <dsp:nvSpPr>
        <dsp:cNvPr id="0" name=""/>
        <dsp:cNvSpPr/>
      </dsp:nvSpPr>
      <dsp:spPr>
        <a:xfrm>
          <a:off x="487732" y="2291523"/>
          <a:ext cx="2757264" cy="1654358"/>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711200">
            <a:lnSpc>
              <a:spcPct val="90000"/>
            </a:lnSpc>
            <a:spcBef>
              <a:spcPct val="0"/>
            </a:spcBef>
            <a:spcAft>
              <a:spcPct val="35000"/>
            </a:spcAft>
            <a:buNone/>
          </a:pPr>
          <a:r>
            <a:rPr lang="en-US" sz="1600" b="0" i="0" kern="1200" dirty="0"/>
            <a:t>The Extra-Mural Program provides home health services under acute, palliative, chronic, rehabilitative and supportive care, </a:t>
          </a:r>
          <a:endParaRPr lang="en-US" sz="1600" kern="1200" dirty="0"/>
        </a:p>
      </dsp:txBody>
      <dsp:txXfrm>
        <a:off x="487732" y="2291523"/>
        <a:ext cx="2757264" cy="1654358"/>
      </dsp:txXfrm>
    </dsp:sp>
    <dsp:sp modelId="{5EB2DBA5-822D-4DDE-9274-702D0D7FBF36}">
      <dsp:nvSpPr>
        <dsp:cNvPr id="0" name=""/>
        <dsp:cNvSpPr/>
      </dsp:nvSpPr>
      <dsp:spPr>
        <a:xfrm>
          <a:off x="3879167" y="2291523"/>
          <a:ext cx="2757264" cy="165435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711200">
            <a:lnSpc>
              <a:spcPct val="90000"/>
            </a:lnSpc>
            <a:spcBef>
              <a:spcPct val="0"/>
            </a:spcBef>
            <a:spcAft>
              <a:spcPct val="35000"/>
            </a:spcAft>
            <a:buNone/>
          </a:pPr>
          <a:r>
            <a:rPr lang="en-US" sz="1600" kern="1200" dirty="0"/>
            <a:t>H</a:t>
          </a:r>
          <a:r>
            <a:rPr lang="en-US" sz="1600" b="0" i="0" kern="1200" dirty="0"/>
            <a:t>ome support services are delivered under the Long-Term Care Program or the Disability Support Program to clients in need of personal care.</a:t>
          </a:r>
          <a:endParaRPr lang="en-US" sz="1600" kern="1200" dirty="0"/>
        </a:p>
      </dsp:txBody>
      <dsp:txXfrm>
        <a:off x="3879167" y="2291523"/>
        <a:ext cx="2757264" cy="16543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55FB3-A1E2-4199-8CAA-3A9A6430F276}">
      <dsp:nvSpPr>
        <dsp:cNvPr id="0" name=""/>
        <dsp:cNvSpPr/>
      </dsp:nvSpPr>
      <dsp:spPr>
        <a:xfrm>
          <a:off x="3243197" y="784453"/>
          <a:ext cx="603570" cy="91440"/>
        </a:xfrm>
        <a:custGeom>
          <a:avLst/>
          <a:gdLst/>
          <a:ahLst/>
          <a:cxnLst/>
          <a:rect l="0" t="0" r="0" b="0"/>
          <a:pathLst>
            <a:path>
              <a:moveTo>
                <a:pt x="0" y="45720"/>
              </a:moveTo>
              <a:lnTo>
                <a:pt x="60357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29128" y="827002"/>
        <a:ext cx="31708" cy="6341"/>
      </dsp:txXfrm>
    </dsp:sp>
    <dsp:sp modelId="{716B83B6-B6EB-4EC9-8EF3-EF63FAAF5FCE}">
      <dsp:nvSpPr>
        <dsp:cNvPr id="0" name=""/>
        <dsp:cNvSpPr/>
      </dsp:nvSpPr>
      <dsp:spPr>
        <a:xfrm>
          <a:off x="487732" y="2994"/>
          <a:ext cx="2757264" cy="16543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800100">
            <a:lnSpc>
              <a:spcPct val="90000"/>
            </a:lnSpc>
            <a:spcBef>
              <a:spcPct val="0"/>
            </a:spcBef>
            <a:spcAft>
              <a:spcPct val="35000"/>
            </a:spcAft>
            <a:buNone/>
          </a:pPr>
          <a:r>
            <a:rPr lang="en-US" sz="1800" b="1" kern="1200" dirty="0"/>
            <a:t>Special Care Homes be transferred to non-for-profit, rates be based on individual net income. With a min and max rate.</a:t>
          </a:r>
          <a:r>
            <a:rPr lang="en-US" sz="1800" kern="1200" dirty="0"/>
            <a:t> </a:t>
          </a:r>
        </a:p>
      </dsp:txBody>
      <dsp:txXfrm>
        <a:off x="487732" y="2994"/>
        <a:ext cx="2757264" cy="1654358"/>
      </dsp:txXfrm>
    </dsp:sp>
    <dsp:sp modelId="{19C12911-0886-4930-86CF-50182C6925AF}">
      <dsp:nvSpPr>
        <dsp:cNvPr id="0" name=""/>
        <dsp:cNvSpPr/>
      </dsp:nvSpPr>
      <dsp:spPr>
        <a:xfrm>
          <a:off x="6634632" y="784453"/>
          <a:ext cx="603570" cy="91440"/>
        </a:xfrm>
        <a:custGeom>
          <a:avLst/>
          <a:gdLst/>
          <a:ahLst/>
          <a:cxnLst/>
          <a:rect l="0" t="0" r="0" b="0"/>
          <a:pathLst>
            <a:path>
              <a:moveTo>
                <a:pt x="0" y="45720"/>
              </a:moveTo>
              <a:lnTo>
                <a:pt x="603570" y="45720"/>
              </a:lnTo>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920563" y="827002"/>
        <a:ext cx="31708" cy="6341"/>
      </dsp:txXfrm>
    </dsp:sp>
    <dsp:sp modelId="{FFB09084-B205-4C94-B06E-A201BE8CFAED}">
      <dsp:nvSpPr>
        <dsp:cNvPr id="0" name=""/>
        <dsp:cNvSpPr/>
      </dsp:nvSpPr>
      <dsp:spPr>
        <a:xfrm>
          <a:off x="3879167" y="2994"/>
          <a:ext cx="2757264" cy="1654358"/>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800100">
            <a:lnSpc>
              <a:spcPct val="90000"/>
            </a:lnSpc>
            <a:spcBef>
              <a:spcPct val="0"/>
            </a:spcBef>
            <a:spcAft>
              <a:spcPct val="35000"/>
            </a:spcAft>
            <a:buNone/>
          </a:pPr>
          <a:r>
            <a:rPr lang="en-US" sz="1800" b="1" kern="1200" dirty="0"/>
            <a:t>Individual net income tied with a cap</a:t>
          </a:r>
          <a:endParaRPr lang="en-US" sz="1800" kern="1200" dirty="0"/>
        </a:p>
      </dsp:txBody>
      <dsp:txXfrm>
        <a:off x="3879167" y="2994"/>
        <a:ext cx="2757264" cy="1654358"/>
      </dsp:txXfrm>
    </dsp:sp>
    <dsp:sp modelId="{FEE3EC44-022A-49A0-A719-CC8734814B44}">
      <dsp:nvSpPr>
        <dsp:cNvPr id="0" name=""/>
        <dsp:cNvSpPr/>
      </dsp:nvSpPr>
      <dsp:spPr>
        <a:xfrm>
          <a:off x="1866364" y="1655552"/>
          <a:ext cx="6782870" cy="603570"/>
        </a:xfrm>
        <a:custGeom>
          <a:avLst/>
          <a:gdLst/>
          <a:ahLst/>
          <a:cxnLst/>
          <a:rect l="0" t="0" r="0" b="0"/>
          <a:pathLst>
            <a:path>
              <a:moveTo>
                <a:pt x="6782870" y="0"/>
              </a:moveTo>
              <a:lnTo>
                <a:pt x="6782870" y="318885"/>
              </a:lnTo>
              <a:lnTo>
                <a:pt x="0" y="318885"/>
              </a:lnTo>
              <a:lnTo>
                <a:pt x="0" y="603570"/>
              </a:lnTo>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87488" y="1954167"/>
        <a:ext cx="340622" cy="6341"/>
      </dsp:txXfrm>
    </dsp:sp>
    <dsp:sp modelId="{1671EFCC-6B4B-4540-A1FE-66A31A25B084}">
      <dsp:nvSpPr>
        <dsp:cNvPr id="0" name=""/>
        <dsp:cNvSpPr/>
      </dsp:nvSpPr>
      <dsp:spPr>
        <a:xfrm>
          <a:off x="7270602" y="2994"/>
          <a:ext cx="2757264" cy="1654358"/>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800100">
            <a:lnSpc>
              <a:spcPct val="90000"/>
            </a:lnSpc>
            <a:spcBef>
              <a:spcPct val="0"/>
            </a:spcBef>
            <a:spcAft>
              <a:spcPct val="35000"/>
            </a:spcAft>
            <a:buNone/>
          </a:pPr>
          <a:r>
            <a:rPr lang="en-US" sz="1800" b="1" kern="1200" dirty="0"/>
            <a:t>Manitoba rate- min $39.90 – max $96.40 based on individual  income. </a:t>
          </a:r>
          <a:endParaRPr lang="en-US" sz="1800" kern="1200" dirty="0"/>
        </a:p>
      </dsp:txBody>
      <dsp:txXfrm>
        <a:off x="7270602" y="2994"/>
        <a:ext cx="2757264" cy="1654358"/>
      </dsp:txXfrm>
    </dsp:sp>
    <dsp:sp modelId="{A47DAF2F-E8BC-40D8-8D95-567A40B1E9FD}">
      <dsp:nvSpPr>
        <dsp:cNvPr id="0" name=""/>
        <dsp:cNvSpPr/>
      </dsp:nvSpPr>
      <dsp:spPr>
        <a:xfrm>
          <a:off x="3243197" y="3072982"/>
          <a:ext cx="603570" cy="91440"/>
        </a:xfrm>
        <a:custGeom>
          <a:avLst/>
          <a:gdLst/>
          <a:ahLst/>
          <a:cxnLst/>
          <a:rect l="0" t="0" r="0" b="0"/>
          <a:pathLst>
            <a:path>
              <a:moveTo>
                <a:pt x="0" y="45720"/>
              </a:moveTo>
              <a:lnTo>
                <a:pt x="603570"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29128" y="3115531"/>
        <a:ext cx="31708" cy="6341"/>
      </dsp:txXfrm>
    </dsp:sp>
    <dsp:sp modelId="{DCA92715-5081-4326-B135-C1264F50A4AD}">
      <dsp:nvSpPr>
        <dsp:cNvPr id="0" name=""/>
        <dsp:cNvSpPr/>
      </dsp:nvSpPr>
      <dsp:spPr>
        <a:xfrm>
          <a:off x="487732" y="2291523"/>
          <a:ext cx="2757264" cy="1654358"/>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800100">
            <a:lnSpc>
              <a:spcPct val="90000"/>
            </a:lnSpc>
            <a:spcBef>
              <a:spcPct val="0"/>
            </a:spcBef>
            <a:spcAft>
              <a:spcPct val="35000"/>
            </a:spcAft>
            <a:buNone/>
          </a:pPr>
          <a:r>
            <a:rPr lang="en-US" sz="1800" kern="1200" dirty="0"/>
            <a:t>Seniors Care be the responsibility of the Regional Health Authority. </a:t>
          </a:r>
        </a:p>
      </dsp:txBody>
      <dsp:txXfrm>
        <a:off x="487732" y="2291523"/>
        <a:ext cx="2757264" cy="1654358"/>
      </dsp:txXfrm>
    </dsp:sp>
    <dsp:sp modelId="{6801B04B-3888-40B5-BC8F-CCBC53C8F966}">
      <dsp:nvSpPr>
        <dsp:cNvPr id="0" name=""/>
        <dsp:cNvSpPr/>
      </dsp:nvSpPr>
      <dsp:spPr>
        <a:xfrm>
          <a:off x="3879167" y="2291523"/>
          <a:ext cx="2757264" cy="165435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800100">
            <a:lnSpc>
              <a:spcPct val="90000"/>
            </a:lnSpc>
            <a:spcBef>
              <a:spcPct val="0"/>
            </a:spcBef>
            <a:spcAft>
              <a:spcPct val="35000"/>
            </a:spcAft>
            <a:buNone/>
          </a:pPr>
          <a:r>
            <a:rPr lang="en-US" sz="1800" kern="1200" dirty="0">
              <a:hlinkClick xmlns:r="http://schemas.openxmlformats.org/officeDocument/2006/relationships" r:id="rId1"/>
            </a:rPr>
            <a:t>Residential Charges Rate Table - Personal Care Services | Health | Province of Manitoba (gov.mb.ca)</a:t>
          </a:r>
          <a:endParaRPr lang="en-US" sz="1800" kern="1200" dirty="0"/>
        </a:p>
      </dsp:txBody>
      <dsp:txXfrm>
        <a:off x="3879167" y="2291523"/>
        <a:ext cx="2757264" cy="1654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8E852-7816-4442-8626-0D3643A63D22}">
      <dsp:nvSpPr>
        <dsp:cNvPr id="0" name=""/>
        <dsp:cNvSpPr/>
      </dsp:nvSpPr>
      <dsp:spPr>
        <a:xfrm>
          <a:off x="282221" y="36802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1021F2-0A38-46CB-8A66-DF838D1FA570}">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913F0D-85E7-4CBC-B21E-6975BF574824}">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b="0" i="0" kern="1200" dirty="0"/>
            <a:t>For-profit care homes are accountable to their shareholders.</a:t>
          </a:r>
          <a:endParaRPr lang="en-US" sz="2300" kern="1200" dirty="0"/>
        </a:p>
      </dsp:txBody>
      <dsp:txXfrm>
        <a:off x="1948202" y="368029"/>
        <a:ext cx="3233964" cy="1371985"/>
      </dsp:txXfrm>
    </dsp:sp>
    <dsp:sp modelId="{9BAF6300-DB46-403E-9E9D-ED004F5D7EC9}">
      <dsp:nvSpPr>
        <dsp:cNvPr id="0" name=""/>
        <dsp:cNvSpPr/>
      </dsp:nvSpPr>
      <dsp:spPr>
        <a:xfrm>
          <a:off x="5745661" y="36802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452F0F-EB86-4800-9CD0-D4A4E01E3738}">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F872B7-BC3F-4D62-9774-82E9948C1258}">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kern="1200" dirty="0"/>
            <a:t>N</a:t>
          </a:r>
          <a:r>
            <a:rPr lang="en-US" sz="2300" b="0" i="0" kern="1200" dirty="0"/>
            <a:t>ot-for-profit care homes must answer to their communities. </a:t>
          </a:r>
          <a:endParaRPr lang="en-US" sz="2300" kern="1200" dirty="0"/>
        </a:p>
      </dsp:txBody>
      <dsp:txXfrm>
        <a:off x="7411643" y="368029"/>
        <a:ext cx="3233964" cy="1371985"/>
      </dsp:txXfrm>
    </dsp:sp>
    <dsp:sp modelId="{12F9CEB6-0CBB-422F-91B4-99AA951EEFF8}">
      <dsp:nvSpPr>
        <dsp:cNvPr id="0" name=""/>
        <dsp:cNvSpPr/>
      </dsp:nvSpPr>
      <dsp:spPr>
        <a:xfrm>
          <a:off x="282221"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CEA6C0-8D51-4000-8920-AA099820BA5F}">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F61568-DA8B-4C74-9337-DB7F7787AF99}">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b="0" i="0" kern="1200" dirty="0"/>
            <a:t>Not- for -Profits have also been shown in study after study to provide more hours of care per resident.</a:t>
          </a:r>
          <a:endParaRPr lang="en-US" sz="2300" kern="1200" dirty="0"/>
        </a:p>
      </dsp:txBody>
      <dsp:txXfrm>
        <a:off x="1948202" y="2452790"/>
        <a:ext cx="3233964" cy="1371985"/>
      </dsp:txXfrm>
    </dsp:sp>
    <dsp:sp modelId="{61B6EFEC-60F7-4E31-8018-14FBD579BCBC}">
      <dsp:nvSpPr>
        <dsp:cNvPr id="0" name=""/>
        <dsp:cNvSpPr/>
      </dsp:nvSpPr>
      <dsp:spPr>
        <a:xfrm>
          <a:off x="5745661" y="2452790"/>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ADCE30-B8DE-40A9-8B42-0C401152A5BE}">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2FF4B4-EC1D-4912-A9E4-D99DF7A9100E}">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kern="1200" dirty="0"/>
            <a:t>L</a:t>
          </a:r>
          <a:r>
            <a:rPr lang="en-US" sz="2300" b="0" i="0" kern="1200" dirty="0"/>
            <a:t>ower staff turnover and a more diverse mix of skill sets among staff.</a:t>
          </a:r>
          <a:endParaRPr lang="en-US" sz="2300" kern="1200" dirty="0"/>
        </a:p>
      </dsp:txBody>
      <dsp:txXfrm>
        <a:off x="7411643" y="2452790"/>
        <a:ext cx="3233964" cy="1371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57713-3AE4-4ADC-8F29-D4A14296AEAA}">
      <dsp:nvSpPr>
        <dsp:cNvPr id="0" name=""/>
        <dsp:cNvSpPr/>
      </dsp:nvSpPr>
      <dsp:spPr>
        <a:xfrm>
          <a:off x="1333" y="1064333"/>
          <a:ext cx="3121474" cy="15607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t>The elderly. </a:t>
          </a:r>
          <a:r>
            <a:rPr lang="en-US" sz="2000" b="0" i="0" kern="1200" dirty="0"/>
            <a:t>Age is the single most prevalent risk factor. </a:t>
          </a:r>
          <a:endParaRPr lang="en-US" sz="2000" kern="1200" dirty="0"/>
        </a:p>
      </dsp:txBody>
      <dsp:txXfrm>
        <a:off x="47045" y="1110045"/>
        <a:ext cx="3030050" cy="1469313"/>
      </dsp:txXfrm>
    </dsp:sp>
    <dsp:sp modelId="{9A1DFDC8-0C76-48CD-BC15-9AFE769E5F75}">
      <dsp:nvSpPr>
        <dsp:cNvPr id="0" name=""/>
        <dsp:cNvSpPr/>
      </dsp:nvSpPr>
      <dsp:spPr>
        <a:xfrm>
          <a:off x="3903177" y="1064333"/>
          <a:ext cx="3121474" cy="156073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t>Gender. </a:t>
          </a:r>
          <a:r>
            <a:rPr lang="en-US" sz="2000" kern="1200" dirty="0"/>
            <a:t>St</a:t>
          </a:r>
          <a:r>
            <a:rPr lang="en-US" sz="2000" b="0" i="0" kern="1200" dirty="0"/>
            <a:t>atistics </a:t>
          </a:r>
          <a:r>
            <a:rPr lang="en-US" sz="2000" kern="1200" dirty="0"/>
            <a:t>reports - </a:t>
          </a:r>
          <a:r>
            <a:rPr lang="en-US" sz="2000" b="0" i="0" kern="1200" dirty="0"/>
            <a:t>women tend to live longer than men—by about five years on average.</a:t>
          </a:r>
          <a:endParaRPr lang="en-US" sz="2000" kern="1200" dirty="0"/>
        </a:p>
      </dsp:txBody>
      <dsp:txXfrm>
        <a:off x="3948889" y="1110045"/>
        <a:ext cx="3030050" cy="1469313"/>
      </dsp:txXfrm>
    </dsp:sp>
    <dsp:sp modelId="{852C4CF4-7C4E-4619-8CC9-012026EF2AF5}">
      <dsp:nvSpPr>
        <dsp:cNvPr id="0" name=""/>
        <dsp:cNvSpPr/>
      </dsp:nvSpPr>
      <dsp:spPr>
        <a:xfrm>
          <a:off x="7805020" y="1064333"/>
          <a:ext cx="3121474" cy="156073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a:t>Health habits. </a:t>
          </a:r>
          <a:r>
            <a:rPr lang="en-US" sz="2000" b="0" i="0" kern="1200" dirty="0"/>
            <a:t>history of chronic disease in the family, lack of exercise and diet habits are added risk of being in poor health.</a:t>
          </a:r>
          <a:endParaRPr lang="en-US" sz="2000" kern="1200" dirty="0"/>
        </a:p>
      </dsp:txBody>
      <dsp:txXfrm>
        <a:off x="7850732" y="1110045"/>
        <a:ext cx="3030050" cy="14693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04929-A561-4A01-B958-F979857A1D48}">
      <dsp:nvSpPr>
        <dsp:cNvPr id="0" name=""/>
        <dsp:cNvSpPr/>
      </dsp:nvSpPr>
      <dsp:spPr>
        <a:xfrm>
          <a:off x="4906438" y="868487"/>
          <a:ext cx="668523" cy="91440"/>
        </a:xfrm>
        <a:custGeom>
          <a:avLst/>
          <a:gdLst/>
          <a:ahLst/>
          <a:cxnLst/>
          <a:rect l="0" t="0" r="0" b="0"/>
          <a:pathLst>
            <a:path>
              <a:moveTo>
                <a:pt x="0" y="45720"/>
              </a:moveTo>
              <a:lnTo>
                <a:pt x="66852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23221" y="910712"/>
        <a:ext cx="34956" cy="6991"/>
      </dsp:txXfrm>
    </dsp:sp>
    <dsp:sp modelId="{6135BDF5-D009-421D-9BBA-A172B144A89D}">
      <dsp:nvSpPr>
        <dsp:cNvPr id="0" name=""/>
        <dsp:cNvSpPr/>
      </dsp:nvSpPr>
      <dsp:spPr>
        <a:xfrm>
          <a:off x="1868572" y="2308"/>
          <a:ext cx="3039665" cy="1823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200150">
            <a:lnSpc>
              <a:spcPct val="90000"/>
            </a:lnSpc>
            <a:spcBef>
              <a:spcPct val="0"/>
            </a:spcBef>
            <a:spcAft>
              <a:spcPct val="35000"/>
            </a:spcAft>
            <a:buNone/>
          </a:pPr>
          <a:r>
            <a:rPr lang="en-US" sz="2700" kern="1200" dirty="0"/>
            <a:t>NB Social Development is responsible for Long Term Care.</a:t>
          </a:r>
        </a:p>
      </dsp:txBody>
      <dsp:txXfrm>
        <a:off x="1868572" y="2308"/>
        <a:ext cx="3039665" cy="1823799"/>
      </dsp:txXfrm>
    </dsp:sp>
    <dsp:sp modelId="{87B05A16-22AD-4FE8-8DF4-84BBE8CB1B7E}">
      <dsp:nvSpPr>
        <dsp:cNvPr id="0" name=""/>
        <dsp:cNvSpPr/>
      </dsp:nvSpPr>
      <dsp:spPr>
        <a:xfrm>
          <a:off x="3388405" y="1824307"/>
          <a:ext cx="3738788" cy="668523"/>
        </a:xfrm>
        <a:custGeom>
          <a:avLst/>
          <a:gdLst/>
          <a:ahLst/>
          <a:cxnLst/>
          <a:rect l="0" t="0" r="0" b="0"/>
          <a:pathLst>
            <a:path>
              <a:moveTo>
                <a:pt x="3738788" y="0"/>
              </a:moveTo>
              <a:lnTo>
                <a:pt x="3738788" y="351361"/>
              </a:lnTo>
              <a:lnTo>
                <a:pt x="0" y="351361"/>
              </a:lnTo>
              <a:lnTo>
                <a:pt x="0" y="66852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62710" y="2155073"/>
        <a:ext cx="190179" cy="6991"/>
      </dsp:txXfrm>
    </dsp:sp>
    <dsp:sp modelId="{FC5BEE2E-3EAA-43FC-A41D-49318E0EBB1E}">
      <dsp:nvSpPr>
        <dsp:cNvPr id="0" name=""/>
        <dsp:cNvSpPr/>
      </dsp:nvSpPr>
      <dsp:spPr>
        <a:xfrm>
          <a:off x="5607361" y="2308"/>
          <a:ext cx="3039665" cy="1823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200150">
            <a:lnSpc>
              <a:spcPct val="90000"/>
            </a:lnSpc>
            <a:spcBef>
              <a:spcPct val="0"/>
            </a:spcBef>
            <a:spcAft>
              <a:spcPct val="35000"/>
            </a:spcAft>
            <a:buNone/>
          </a:pPr>
          <a:r>
            <a:rPr lang="en-US" sz="2700" kern="1200" dirty="0"/>
            <a:t>Transferred from Health department/ Social Development</a:t>
          </a:r>
        </a:p>
      </dsp:txBody>
      <dsp:txXfrm>
        <a:off x="5607361" y="2308"/>
        <a:ext cx="3039665" cy="1823799"/>
      </dsp:txXfrm>
    </dsp:sp>
    <dsp:sp modelId="{20B6999E-82B4-4E0B-B974-0F5DBBBAD81F}">
      <dsp:nvSpPr>
        <dsp:cNvPr id="0" name=""/>
        <dsp:cNvSpPr/>
      </dsp:nvSpPr>
      <dsp:spPr>
        <a:xfrm>
          <a:off x="4906438" y="3391410"/>
          <a:ext cx="668523" cy="91440"/>
        </a:xfrm>
        <a:custGeom>
          <a:avLst/>
          <a:gdLst/>
          <a:ahLst/>
          <a:cxnLst/>
          <a:rect l="0" t="0" r="0" b="0"/>
          <a:pathLst>
            <a:path>
              <a:moveTo>
                <a:pt x="0" y="45720"/>
              </a:moveTo>
              <a:lnTo>
                <a:pt x="66852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23221" y="3433634"/>
        <a:ext cx="34956" cy="6991"/>
      </dsp:txXfrm>
    </dsp:sp>
    <dsp:sp modelId="{AF71FCB2-8510-48DA-BF5E-784BEF49E62F}">
      <dsp:nvSpPr>
        <dsp:cNvPr id="0" name=""/>
        <dsp:cNvSpPr/>
      </dsp:nvSpPr>
      <dsp:spPr>
        <a:xfrm>
          <a:off x="1868572" y="2525230"/>
          <a:ext cx="3039665" cy="1823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200150">
            <a:lnSpc>
              <a:spcPct val="90000"/>
            </a:lnSpc>
            <a:spcBef>
              <a:spcPct val="0"/>
            </a:spcBef>
            <a:spcAft>
              <a:spcPct val="35000"/>
            </a:spcAft>
            <a:buNone/>
          </a:pPr>
          <a:r>
            <a:rPr lang="en-US" sz="2700" kern="1200" dirty="0"/>
            <a:t>72 Nursing homes  beds 5000)</a:t>
          </a:r>
        </a:p>
      </dsp:txBody>
      <dsp:txXfrm>
        <a:off x="1868572" y="2525230"/>
        <a:ext cx="3039665" cy="1823799"/>
      </dsp:txXfrm>
    </dsp:sp>
    <dsp:sp modelId="{8419DFA4-317B-428E-A6FD-4FAA6B5C0F14}">
      <dsp:nvSpPr>
        <dsp:cNvPr id="0" name=""/>
        <dsp:cNvSpPr/>
      </dsp:nvSpPr>
      <dsp:spPr>
        <a:xfrm>
          <a:off x="5607361" y="2525230"/>
          <a:ext cx="3039665" cy="1823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200150">
            <a:lnSpc>
              <a:spcPct val="90000"/>
            </a:lnSpc>
            <a:spcBef>
              <a:spcPct val="0"/>
            </a:spcBef>
            <a:spcAft>
              <a:spcPct val="35000"/>
            </a:spcAft>
            <a:buNone/>
          </a:pPr>
          <a:r>
            <a:rPr lang="en-US" sz="2700" kern="1200" dirty="0"/>
            <a:t>Assessment  are done by Hospital and Social Development.</a:t>
          </a:r>
        </a:p>
      </dsp:txBody>
      <dsp:txXfrm>
        <a:off x="5607361" y="2525230"/>
        <a:ext cx="3039665" cy="1823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78C66-C9D3-4AF1-8A21-BD1CDB65D521}">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F9C10E-067F-477C-AB32-E7682BFC34AE}">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377 approximately adult residential facilities.( June 5, 2023)</a:t>
          </a:r>
        </a:p>
      </dsp:txBody>
      <dsp:txXfrm>
        <a:off x="0" y="0"/>
        <a:ext cx="6900512" cy="1384035"/>
      </dsp:txXfrm>
    </dsp:sp>
    <dsp:sp modelId="{583FFCD8-08E2-4BC0-8DD7-D18C46C4DF61}">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3DDD62-C475-4FB9-80F1-A2BA36A04816}">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Service about 6000 residents.</a:t>
          </a:r>
        </a:p>
      </dsp:txBody>
      <dsp:txXfrm>
        <a:off x="0" y="1384035"/>
        <a:ext cx="6900512" cy="1384035"/>
      </dsp:txXfrm>
    </dsp:sp>
    <dsp:sp modelId="{4E693709-73AF-4C2D-AD83-0363BAF8B481}">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1011E-97A2-439B-BDDD-6078A33D482F}">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Adults with disabilities 1,863.</a:t>
          </a:r>
        </a:p>
      </dsp:txBody>
      <dsp:txXfrm>
        <a:off x="0" y="2768070"/>
        <a:ext cx="6900512" cy="1384035"/>
      </dsp:txXfrm>
    </dsp:sp>
    <dsp:sp modelId="{86D8F072-346A-447B-909D-35D6D92EECF2}">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A90E76-40F8-4D2B-A639-EE4293B7C799}">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Community residences provide care to about 595 individuals, majority are adults with a disability.</a:t>
          </a:r>
        </a:p>
      </dsp:txBody>
      <dsp:txXfrm>
        <a:off x="0" y="4152105"/>
        <a:ext cx="6900512" cy="13840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16E6E-CBD9-4447-9C0B-4EE84DF89AAD}">
      <dsp:nvSpPr>
        <dsp:cNvPr id="0" name=""/>
        <dsp:cNvSpPr/>
      </dsp:nvSpPr>
      <dsp:spPr>
        <a:xfrm>
          <a:off x="1013179" y="195"/>
          <a:ext cx="1974242" cy="11845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Nursing  Home - $113 max per day based on </a:t>
          </a:r>
          <a:r>
            <a:rPr lang="en-US" sz="1300" u="sng" kern="1200"/>
            <a:t>family net income</a:t>
          </a:r>
          <a:r>
            <a:rPr lang="en-US" sz="1300" kern="1200"/>
            <a:t>.</a:t>
          </a:r>
          <a:r>
            <a:rPr lang="en-US" sz="1300" b="0" i="0" kern="1200"/>
            <a:t>  </a:t>
          </a:r>
          <a:endParaRPr lang="en-US" sz="1300" kern="1200"/>
        </a:p>
      </dsp:txBody>
      <dsp:txXfrm>
        <a:off x="1013179" y="195"/>
        <a:ext cx="1974242" cy="1184545"/>
      </dsp:txXfrm>
    </dsp:sp>
    <dsp:sp modelId="{EE4FD88C-DC70-485F-9E8D-4186B7D17998}">
      <dsp:nvSpPr>
        <dsp:cNvPr id="0" name=""/>
        <dsp:cNvSpPr/>
      </dsp:nvSpPr>
      <dsp:spPr>
        <a:xfrm>
          <a:off x="3184845" y="195"/>
          <a:ext cx="1974242" cy="1184545"/>
        </a:xfrm>
        <a:prstGeom prst="rect">
          <a:avLst/>
        </a:prstGeom>
        <a:solidFill>
          <a:schemeClr val="accent2">
            <a:hueOff val="-161707"/>
            <a:satOff val="-9325"/>
            <a:lumOff val="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a:t>Max $3,437.08</a:t>
          </a:r>
          <a:r>
            <a:rPr lang="en-US" sz="1300" kern="1200"/>
            <a:t> </a:t>
          </a:r>
        </a:p>
      </dsp:txBody>
      <dsp:txXfrm>
        <a:off x="3184845" y="195"/>
        <a:ext cx="1974242" cy="1184545"/>
      </dsp:txXfrm>
    </dsp:sp>
    <dsp:sp modelId="{CFFE0BDD-B630-48C9-94F5-90399CEA4A9C}">
      <dsp:nvSpPr>
        <dsp:cNvPr id="0" name=""/>
        <dsp:cNvSpPr/>
      </dsp:nvSpPr>
      <dsp:spPr>
        <a:xfrm>
          <a:off x="5356512" y="195"/>
          <a:ext cx="1974242" cy="1184545"/>
        </a:xfrm>
        <a:prstGeom prst="rect">
          <a:avLst/>
        </a:prstGeom>
        <a:solidFill>
          <a:schemeClr val="accent2">
            <a:hueOff val="-323414"/>
            <a:satOff val="-18651"/>
            <a:lumOff val="19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 Level 3), Resident retains $108 per month if subsidies by government.</a:t>
          </a:r>
        </a:p>
      </dsp:txBody>
      <dsp:txXfrm>
        <a:off x="5356512" y="195"/>
        <a:ext cx="1974242" cy="1184545"/>
      </dsp:txXfrm>
    </dsp:sp>
    <dsp:sp modelId="{A7A9528E-8586-4057-8ECB-F61DA356692C}">
      <dsp:nvSpPr>
        <dsp:cNvPr id="0" name=""/>
        <dsp:cNvSpPr/>
      </dsp:nvSpPr>
      <dsp:spPr>
        <a:xfrm>
          <a:off x="7528178" y="195"/>
          <a:ext cx="1974242" cy="1184545"/>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May 2023- Nursing Home wait list - 842 – updated monthly</a:t>
          </a:r>
          <a:endParaRPr lang="en-US" sz="1300" kern="1200"/>
        </a:p>
      </dsp:txBody>
      <dsp:txXfrm>
        <a:off x="7528178" y="195"/>
        <a:ext cx="1974242" cy="1184545"/>
      </dsp:txXfrm>
    </dsp:sp>
    <dsp:sp modelId="{1CA3E6C7-D190-4E22-A5FC-6E6EE6AFD86A}">
      <dsp:nvSpPr>
        <dsp:cNvPr id="0" name=""/>
        <dsp:cNvSpPr/>
      </dsp:nvSpPr>
      <dsp:spPr>
        <a:xfrm>
          <a:off x="1013179" y="1382165"/>
          <a:ext cx="1974242" cy="1184545"/>
        </a:xfrm>
        <a:prstGeom prst="rect">
          <a:avLst/>
        </a:prstGeom>
        <a:solidFill>
          <a:schemeClr val="accent2">
            <a:hueOff val="-646828"/>
            <a:satOff val="-37301"/>
            <a:lumOff val="38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Hospital  acute beds - Alternative Care - 416</a:t>
          </a:r>
          <a:endParaRPr lang="en-US" sz="1300" kern="1200"/>
        </a:p>
      </dsp:txBody>
      <dsp:txXfrm>
        <a:off x="1013179" y="1382165"/>
        <a:ext cx="1974242" cy="1184545"/>
      </dsp:txXfrm>
    </dsp:sp>
    <dsp:sp modelId="{9CB199F9-111F-434A-A774-E2CDD44FC437}">
      <dsp:nvSpPr>
        <dsp:cNvPr id="0" name=""/>
        <dsp:cNvSpPr/>
      </dsp:nvSpPr>
      <dsp:spPr>
        <a:xfrm>
          <a:off x="3184845" y="1382165"/>
          <a:ext cx="1974242" cy="1184545"/>
        </a:xfrm>
        <a:prstGeom prst="rect">
          <a:avLst/>
        </a:prstGeom>
        <a:solidFill>
          <a:schemeClr val="accent2">
            <a:hueOff val="-808535"/>
            <a:satOff val="-46627"/>
            <a:lumOff val="47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hlinkClick xmlns:r="http://schemas.openxmlformats.org/officeDocument/2006/relationships" r:id="rId1"/>
            </a:rPr>
            <a:t>COALITION FOR SENIORS AND NURSING HOME RESIDENTS' RIGHTS - Home (nbcoalitionforseniors.org)</a:t>
          </a:r>
          <a:endParaRPr lang="en-US" sz="1300" kern="1200"/>
        </a:p>
      </dsp:txBody>
      <dsp:txXfrm>
        <a:off x="3184845" y="1382165"/>
        <a:ext cx="1974242" cy="1184545"/>
      </dsp:txXfrm>
    </dsp:sp>
    <dsp:sp modelId="{8387DEC8-FA3A-404D-B9FD-828A3889E9F5}">
      <dsp:nvSpPr>
        <dsp:cNvPr id="0" name=""/>
        <dsp:cNvSpPr/>
      </dsp:nvSpPr>
      <dsp:spPr>
        <a:xfrm>
          <a:off x="5356512" y="1382165"/>
          <a:ext cx="1974242" cy="1184545"/>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Medication fully covered except over-the-counter medication.</a:t>
          </a:r>
        </a:p>
      </dsp:txBody>
      <dsp:txXfrm>
        <a:off x="5356512" y="1382165"/>
        <a:ext cx="1974242" cy="1184545"/>
      </dsp:txXfrm>
    </dsp:sp>
    <dsp:sp modelId="{D50C6F02-34E4-4E62-A960-735EC3FEC3E8}">
      <dsp:nvSpPr>
        <dsp:cNvPr id="0" name=""/>
        <dsp:cNvSpPr/>
      </dsp:nvSpPr>
      <dsp:spPr>
        <a:xfrm>
          <a:off x="7528178" y="1382165"/>
          <a:ext cx="1974242" cy="1184545"/>
        </a:xfrm>
        <a:prstGeom prst="rect">
          <a:avLst/>
        </a:prstGeom>
        <a:solidFill>
          <a:schemeClr val="accent2">
            <a:hueOff val="-1131949"/>
            <a:satOff val="-65277"/>
            <a:lumOff val="67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Government Budget estimates (2022) Questioned  by Opposition </a:t>
          </a:r>
        </a:p>
      </dsp:txBody>
      <dsp:txXfrm>
        <a:off x="7528178" y="1382165"/>
        <a:ext cx="1974242" cy="1184545"/>
      </dsp:txXfrm>
    </dsp:sp>
    <dsp:sp modelId="{0EBB05E2-1638-4A4E-A864-899D4FD316E5}">
      <dsp:nvSpPr>
        <dsp:cNvPr id="0" name=""/>
        <dsp:cNvSpPr/>
      </dsp:nvSpPr>
      <dsp:spPr>
        <a:xfrm>
          <a:off x="3184845" y="2764134"/>
          <a:ext cx="1974242" cy="1184545"/>
        </a:xfrm>
        <a:prstGeom prst="rect">
          <a:avLst/>
        </a:prstGeom>
        <a:solidFill>
          <a:schemeClr val="accent2">
            <a:hueOff val="-1293656"/>
            <a:satOff val="-74603"/>
            <a:lumOff val="76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Older home $190 per day tied to the mortgage of the home.</a:t>
          </a:r>
        </a:p>
      </dsp:txBody>
      <dsp:txXfrm>
        <a:off x="3184845" y="2764134"/>
        <a:ext cx="1974242" cy="1184545"/>
      </dsp:txXfrm>
    </dsp:sp>
    <dsp:sp modelId="{C9E34F83-AF8B-4CAE-BF89-5A214A3EE9C3}">
      <dsp:nvSpPr>
        <dsp:cNvPr id="0" name=""/>
        <dsp:cNvSpPr/>
      </dsp:nvSpPr>
      <dsp:spPr>
        <a:xfrm>
          <a:off x="5356512" y="2764134"/>
          <a:ext cx="1974242" cy="118454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New Home $300 per day tied to the mortgage of the home.</a:t>
          </a:r>
        </a:p>
      </dsp:txBody>
      <dsp:txXfrm>
        <a:off x="5356512" y="2764134"/>
        <a:ext cx="1974242" cy="11845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FD80D-3583-484F-85E2-5178EDE25943}">
      <dsp:nvSpPr>
        <dsp:cNvPr id="0" name=""/>
        <dsp:cNvSpPr/>
      </dsp:nvSpPr>
      <dsp:spPr>
        <a:xfrm>
          <a:off x="402550" y="1992"/>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Government per diem rate to </a:t>
          </a:r>
          <a:r>
            <a:rPr lang="en-US" sz="2100" b="1" kern="1200"/>
            <a:t>Operator </a:t>
          </a:r>
          <a:r>
            <a:rPr lang="en-US" sz="2100" kern="1200"/>
            <a:t>–</a:t>
          </a:r>
          <a:r>
            <a:rPr lang="en-US" sz="2100" b="1" kern="1200"/>
            <a:t>$108.41 </a:t>
          </a:r>
          <a:r>
            <a:rPr lang="en-US" sz="2100" kern="1200"/>
            <a:t>day per person.</a:t>
          </a:r>
        </a:p>
      </dsp:txBody>
      <dsp:txXfrm>
        <a:off x="402550" y="1992"/>
        <a:ext cx="3034531" cy="1820718"/>
      </dsp:txXfrm>
    </dsp:sp>
    <dsp:sp modelId="{6E1A8529-46D4-4645-8D87-CDDEA4DCDA3B}">
      <dsp:nvSpPr>
        <dsp:cNvPr id="0" name=""/>
        <dsp:cNvSpPr/>
      </dsp:nvSpPr>
      <dsp:spPr>
        <a:xfrm>
          <a:off x="3740534" y="1992"/>
          <a:ext cx="3034531" cy="1820718"/>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Government max rate to resident $77 per day. </a:t>
          </a:r>
        </a:p>
      </dsp:txBody>
      <dsp:txXfrm>
        <a:off x="3740534" y="1992"/>
        <a:ext cx="3034531" cy="1820718"/>
      </dsp:txXfrm>
    </dsp:sp>
    <dsp:sp modelId="{0D74A22A-F725-4305-96E6-8AF1DF04F690}">
      <dsp:nvSpPr>
        <dsp:cNvPr id="0" name=""/>
        <dsp:cNvSpPr/>
      </dsp:nvSpPr>
      <dsp:spPr>
        <a:xfrm>
          <a:off x="7078518" y="1992"/>
          <a:ext cx="3034531" cy="1820718"/>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Resident retains $135 per month. </a:t>
          </a:r>
        </a:p>
      </dsp:txBody>
      <dsp:txXfrm>
        <a:off x="7078518" y="1992"/>
        <a:ext cx="3034531" cy="1820718"/>
      </dsp:txXfrm>
    </dsp:sp>
    <dsp:sp modelId="{A4F1537B-3442-4551-B22C-9E8E3F22649B}">
      <dsp:nvSpPr>
        <dsp:cNvPr id="0" name=""/>
        <dsp:cNvSpPr/>
      </dsp:nvSpPr>
      <dsp:spPr>
        <a:xfrm>
          <a:off x="402550" y="2126164"/>
          <a:ext cx="3034531" cy="1820718"/>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Resident pays Co pay $500 per year medication.</a:t>
          </a:r>
        </a:p>
      </dsp:txBody>
      <dsp:txXfrm>
        <a:off x="402550" y="2126164"/>
        <a:ext cx="3034531" cy="1820718"/>
      </dsp:txXfrm>
    </dsp:sp>
    <dsp:sp modelId="{15B47491-2F6B-4204-B1A6-8C5058CF5F8F}">
      <dsp:nvSpPr>
        <dsp:cNvPr id="0" name=""/>
        <dsp:cNvSpPr/>
      </dsp:nvSpPr>
      <dsp:spPr>
        <a:xfrm>
          <a:off x="3740534" y="2126164"/>
          <a:ext cx="3034531" cy="1820718"/>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t>Monthly cost regulated by owner of the home.</a:t>
          </a:r>
          <a:endParaRPr lang="en-US" sz="2100" kern="1200"/>
        </a:p>
      </dsp:txBody>
      <dsp:txXfrm>
        <a:off x="3740534" y="2126164"/>
        <a:ext cx="3034531" cy="1820718"/>
      </dsp:txXfrm>
    </dsp:sp>
    <dsp:sp modelId="{E931A923-093C-454F-AE3F-CA5892BEBB69}">
      <dsp:nvSpPr>
        <dsp:cNvPr id="0" name=""/>
        <dsp:cNvSpPr/>
      </dsp:nvSpPr>
      <dsp:spPr>
        <a:xfrm>
          <a:off x="7078518" y="2126164"/>
          <a:ext cx="3034531" cy="182071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Private Pay Residents 5.2 Standard Regulations, no assessment required. Medical letter from Nurse Practitioner or Doctor.</a:t>
          </a:r>
        </a:p>
      </dsp:txBody>
      <dsp:txXfrm>
        <a:off x="7078518" y="2126164"/>
        <a:ext cx="3034531" cy="18207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090B5-7BD7-408A-9615-672A087444EF}">
      <dsp:nvSpPr>
        <dsp:cNvPr id="0" name=""/>
        <dsp:cNvSpPr/>
      </dsp:nvSpPr>
      <dsp:spPr>
        <a:xfrm>
          <a:off x="2241532" y="998603"/>
          <a:ext cx="484885" cy="91440"/>
        </a:xfrm>
        <a:custGeom>
          <a:avLst/>
          <a:gdLst/>
          <a:ahLst/>
          <a:cxnLst/>
          <a:rect l="0" t="0" r="0" b="0"/>
          <a:pathLst>
            <a:path>
              <a:moveTo>
                <a:pt x="0" y="45720"/>
              </a:moveTo>
              <a:lnTo>
                <a:pt x="48488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71087" y="1041745"/>
        <a:ext cx="25774" cy="5154"/>
      </dsp:txXfrm>
    </dsp:sp>
    <dsp:sp modelId="{741792EE-EC3E-4C73-A858-D1BDE26F2186}">
      <dsp:nvSpPr>
        <dsp:cNvPr id="0" name=""/>
        <dsp:cNvSpPr/>
      </dsp:nvSpPr>
      <dsp:spPr>
        <a:xfrm>
          <a:off x="2092" y="371951"/>
          <a:ext cx="2241239" cy="13447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US" sz="1500" kern="1200" dirty="0"/>
            <a:t>Government per diem to Operator from $148.13 per day per resident. </a:t>
          </a:r>
        </a:p>
      </dsp:txBody>
      <dsp:txXfrm>
        <a:off x="2092" y="371951"/>
        <a:ext cx="2241239" cy="1344743"/>
      </dsp:txXfrm>
    </dsp:sp>
    <dsp:sp modelId="{B8614F89-118B-44DB-BDA5-16B943578C8E}">
      <dsp:nvSpPr>
        <dsp:cNvPr id="0" name=""/>
        <dsp:cNvSpPr/>
      </dsp:nvSpPr>
      <dsp:spPr>
        <a:xfrm>
          <a:off x="4998257" y="998603"/>
          <a:ext cx="484885" cy="91440"/>
        </a:xfrm>
        <a:custGeom>
          <a:avLst/>
          <a:gdLst/>
          <a:ahLst/>
          <a:cxnLst/>
          <a:rect l="0" t="0" r="0" b="0"/>
          <a:pathLst>
            <a:path>
              <a:moveTo>
                <a:pt x="0" y="45720"/>
              </a:moveTo>
              <a:lnTo>
                <a:pt x="484885" y="45720"/>
              </a:lnTo>
            </a:path>
          </a:pathLst>
        </a:custGeom>
        <a:noFill/>
        <a:ln w="6350" cap="flat" cmpd="sng" algn="ctr">
          <a:solidFill>
            <a:schemeClr val="accent5">
              <a:hueOff val="-1351709"/>
              <a:satOff val="-3484"/>
              <a:lumOff val="-2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27812" y="1041745"/>
        <a:ext cx="25774" cy="5154"/>
      </dsp:txXfrm>
    </dsp:sp>
    <dsp:sp modelId="{A0AEE019-6335-40DA-9A00-6B6D8EE4D687}">
      <dsp:nvSpPr>
        <dsp:cNvPr id="0" name=""/>
        <dsp:cNvSpPr/>
      </dsp:nvSpPr>
      <dsp:spPr>
        <a:xfrm>
          <a:off x="2758817" y="371951"/>
          <a:ext cx="2241239" cy="1344743"/>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US" sz="1500" kern="1200" dirty="0"/>
            <a:t>Government  maximum rate to resident $83 per day. No Change.</a:t>
          </a:r>
        </a:p>
      </dsp:txBody>
      <dsp:txXfrm>
        <a:off x="2758817" y="371951"/>
        <a:ext cx="2241239" cy="1344743"/>
      </dsp:txXfrm>
    </dsp:sp>
    <dsp:sp modelId="{D6452918-DA61-444E-87F4-0EB4A5CEFBAA}">
      <dsp:nvSpPr>
        <dsp:cNvPr id="0" name=""/>
        <dsp:cNvSpPr/>
      </dsp:nvSpPr>
      <dsp:spPr>
        <a:xfrm>
          <a:off x="7754982" y="998603"/>
          <a:ext cx="484885" cy="91440"/>
        </a:xfrm>
        <a:custGeom>
          <a:avLst/>
          <a:gdLst/>
          <a:ahLst/>
          <a:cxnLst/>
          <a:rect l="0" t="0" r="0" b="0"/>
          <a:pathLst>
            <a:path>
              <a:moveTo>
                <a:pt x="0" y="45720"/>
              </a:moveTo>
              <a:lnTo>
                <a:pt x="484885" y="45720"/>
              </a:lnTo>
            </a:path>
          </a:pathLst>
        </a:custGeom>
        <a:noFill/>
        <a:ln w="6350" cap="flat" cmpd="sng" algn="ctr">
          <a:solidFill>
            <a:schemeClr val="accent5">
              <a:hueOff val="-2703417"/>
              <a:satOff val="-6968"/>
              <a:lumOff val="-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984537" y="1041745"/>
        <a:ext cx="25774" cy="5154"/>
      </dsp:txXfrm>
    </dsp:sp>
    <dsp:sp modelId="{EF94BB38-8483-4C9E-9619-AC2CEDF041CD}">
      <dsp:nvSpPr>
        <dsp:cNvPr id="0" name=""/>
        <dsp:cNvSpPr/>
      </dsp:nvSpPr>
      <dsp:spPr>
        <a:xfrm>
          <a:off x="5515542" y="371951"/>
          <a:ext cx="2241239" cy="1344743"/>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US" sz="1500" kern="1200" dirty="0"/>
            <a:t>Memory Care and Generalist homes provide care to 532 individuals. (39) Requires trained Medical Staff.</a:t>
          </a:r>
        </a:p>
      </dsp:txBody>
      <dsp:txXfrm>
        <a:off x="5515542" y="371951"/>
        <a:ext cx="2241239" cy="1344743"/>
      </dsp:txXfrm>
    </dsp:sp>
    <dsp:sp modelId="{49837866-FB2B-435D-9C90-D0AC5F247171}">
      <dsp:nvSpPr>
        <dsp:cNvPr id="0" name=""/>
        <dsp:cNvSpPr/>
      </dsp:nvSpPr>
      <dsp:spPr>
        <a:xfrm>
          <a:off x="1122712" y="1714895"/>
          <a:ext cx="8270175" cy="484885"/>
        </a:xfrm>
        <a:custGeom>
          <a:avLst/>
          <a:gdLst/>
          <a:ahLst/>
          <a:cxnLst/>
          <a:rect l="0" t="0" r="0" b="0"/>
          <a:pathLst>
            <a:path>
              <a:moveTo>
                <a:pt x="8270175" y="0"/>
              </a:moveTo>
              <a:lnTo>
                <a:pt x="8270175" y="259542"/>
              </a:lnTo>
              <a:lnTo>
                <a:pt x="0" y="259542"/>
              </a:lnTo>
              <a:lnTo>
                <a:pt x="0" y="484885"/>
              </a:lnTo>
            </a:path>
          </a:pathLst>
        </a:custGeom>
        <a:noFill/>
        <a:ln w="6350" cap="flat" cmpd="sng" algn="ctr">
          <a:solidFill>
            <a:schemeClr val="accent5">
              <a:hueOff val="-4055126"/>
              <a:satOff val="-10451"/>
              <a:lumOff val="-70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50644" y="1954760"/>
        <a:ext cx="414311" cy="5154"/>
      </dsp:txXfrm>
    </dsp:sp>
    <dsp:sp modelId="{8DF88A03-767C-4E90-BA4C-F173AA1B80EF}">
      <dsp:nvSpPr>
        <dsp:cNvPr id="0" name=""/>
        <dsp:cNvSpPr/>
      </dsp:nvSpPr>
      <dsp:spPr>
        <a:xfrm>
          <a:off x="8272267" y="371951"/>
          <a:ext cx="2241239" cy="134474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CA" sz="1500" kern="1200" dirty="0"/>
            <a:t>Assessment 3B- 3G.</a:t>
          </a:r>
          <a:endParaRPr lang="en-US" sz="1500" kern="1200" dirty="0"/>
        </a:p>
      </dsp:txBody>
      <dsp:txXfrm>
        <a:off x="8272267" y="371951"/>
        <a:ext cx="2241239" cy="1344743"/>
      </dsp:txXfrm>
    </dsp:sp>
    <dsp:sp modelId="{8A0E3FA2-1961-400F-8C56-8A368305B0D0}">
      <dsp:nvSpPr>
        <dsp:cNvPr id="0" name=""/>
        <dsp:cNvSpPr/>
      </dsp:nvSpPr>
      <dsp:spPr>
        <a:xfrm>
          <a:off x="2241532" y="2858832"/>
          <a:ext cx="484885" cy="91440"/>
        </a:xfrm>
        <a:custGeom>
          <a:avLst/>
          <a:gdLst/>
          <a:ahLst/>
          <a:cxnLst/>
          <a:rect l="0" t="0" r="0" b="0"/>
          <a:pathLst>
            <a:path>
              <a:moveTo>
                <a:pt x="0" y="45720"/>
              </a:moveTo>
              <a:lnTo>
                <a:pt x="484885" y="45720"/>
              </a:lnTo>
            </a:path>
          </a:pathLst>
        </a:custGeom>
        <a:noFill/>
        <a:ln w="6350" cap="flat" cmpd="sng" algn="ctr">
          <a:solidFill>
            <a:schemeClr val="accent5">
              <a:hueOff val="-5406834"/>
              <a:satOff val="-13935"/>
              <a:lumOff val="-941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71087" y="2901975"/>
        <a:ext cx="25774" cy="5154"/>
      </dsp:txXfrm>
    </dsp:sp>
    <dsp:sp modelId="{F4373F55-FA21-41D4-991D-392F3DF8C7A6}">
      <dsp:nvSpPr>
        <dsp:cNvPr id="0" name=""/>
        <dsp:cNvSpPr/>
      </dsp:nvSpPr>
      <dsp:spPr>
        <a:xfrm>
          <a:off x="2092" y="2232180"/>
          <a:ext cx="2241239" cy="1344743"/>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US" sz="1500" kern="1200" dirty="0"/>
            <a:t>Resident retains $135 per month.</a:t>
          </a:r>
        </a:p>
      </dsp:txBody>
      <dsp:txXfrm>
        <a:off x="2092" y="2232180"/>
        <a:ext cx="2241239" cy="1344743"/>
      </dsp:txXfrm>
    </dsp:sp>
    <dsp:sp modelId="{33FA48E7-4A8C-49E3-9E84-F034BACC2135}">
      <dsp:nvSpPr>
        <dsp:cNvPr id="0" name=""/>
        <dsp:cNvSpPr/>
      </dsp:nvSpPr>
      <dsp:spPr>
        <a:xfrm>
          <a:off x="4998257" y="2858832"/>
          <a:ext cx="484885" cy="91440"/>
        </a:xfrm>
        <a:custGeom>
          <a:avLst/>
          <a:gdLst/>
          <a:ahLst/>
          <a:cxnLst/>
          <a:rect l="0" t="0" r="0" b="0"/>
          <a:pathLst>
            <a:path>
              <a:moveTo>
                <a:pt x="0" y="45720"/>
              </a:moveTo>
              <a:lnTo>
                <a:pt x="484885"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27812" y="2901975"/>
        <a:ext cx="25774" cy="5154"/>
      </dsp:txXfrm>
    </dsp:sp>
    <dsp:sp modelId="{E74E4E06-E332-40DF-9A0A-14E1580EB708}">
      <dsp:nvSpPr>
        <dsp:cNvPr id="0" name=""/>
        <dsp:cNvSpPr/>
      </dsp:nvSpPr>
      <dsp:spPr>
        <a:xfrm>
          <a:off x="2758817" y="2232180"/>
          <a:ext cx="2241239" cy="1344743"/>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US" sz="1500" kern="1200" dirty="0"/>
            <a:t>Resident pays Co pay $500 per year medication.</a:t>
          </a:r>
        </a:p>
      </dsp:txBody>
      <dsp:txXfrm>
        <a:off x="2758817" y="2232180"/>
        <a:ext cx="2241239" cy="1344743"/>
      </dsp:txXfrm>
    </dsp:sp>
    <dsp:sp modelId="{39591BB2-4480-4ABB-BE91-353EF86172CA}">
      <dsp:nvSpPr>
        <dsp:cNvPr id="0" name=""/>
        <dsp:cNvSpPr/>
      </dsp:nvSpPr>
      <dsp:spPr>
        <a:xfrm>
          <a:off x="5515542" y="2232180"/>
          <a:ext cx="2241239" cy="134474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CA" sz="1500" kern="1200" dirty="0"/>
            <a:t>Monthly cost regulated by owner of the home.</a:t>
          </a:r>
          <a:endParaRPr lang="en-US" sz="1500" kern="1200" dirty="0"/>
        </a:p>
      </dsp:txBody>
      <dsp:txXfrm>
        <a:off x="5515542" y="2232180"/>
        <a:ext cx="2241239" cy="13447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FDE5F-004F-4D9F-8C44-EE65992AEE50}">
      <dsp:nvSpPr>
        <dsp:cNvPr id="0" name=""/>
        <dsp:cNvSpPr/>
      </dsp:nvSpPr>
      <dsp:spPr>
        <a:xfrm>
          <a:off x="3243197" y="784453"/>
          <a:ext cx="603570" cy="91440"/>
        </a:xfrm>
        <a:custGeom>
          <a:avLst/>
          <a:gdLst/>
          <a:ahLst/>
          <a:cxnLst/>
          <a:rect l="0" t="0" r="0" b="0"/>
          <a:pathLst>
            <a:path>
              <a:moveTo>
                <a:pt x="0" y="45720"/>
              </a:moveTo>
              <a:lnTo>
                <a:pt x="60357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29128" y="827002"/>
        <a:ext cx="31708" cy="6341"/>
      </dsp:txXfrm>
    </dsp:sp>
    <dsp:sp modelId="{A96411F8-C2ED-4FCA-BED1-95E6E57E007A}">
      <dsp:nvSpPr>
        <dsp:cNvPr id="0" name=""/>
        <dsp:cNvSpPr/>
      </dsp:nvSpPr>
      <dsp:spPr>
        <a:xfrm>
          <a:off x="487732" y="2994"/>
          <a:ext cx="2757264" cy="16543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289050">
            <a:lnSpc>
              <a:spcPct val="90000"/>
            </a:lnSpc>
            <a:spcBef>
              <a:spcPct val="0"/>
            </a:spcBef>
            <a:spcAft>
              <a:spcPct val="35000"/>
            </a:spcAft>
            <a:buNone/>
          </a:pPr>
          <a:r>
            <a:rPr lang="en-US" sz="2900" b="1" kern="1200" dirty="0"/>
            <a:t>Home Care Agencies  46</a:t>
          </a:r>
          <a:endParaRPr lang="en-US" sz="2900" kern="1200" dirty="0"/>
        </a:p>
      </dsp:txBody>
      <dsp:txXfrm>
        <a:off x="487732" y="2994"/>
        <a:ext cx="2757264" cy="1654358"/>
      </dsp:txXfrm>
    </dsp:sp>
    <dsp:sp modelId="{CEE5EBEF-4726-4E16-90C0-11B0DE9F16F6}">
      <dsp:nvSpPr>
        <dsp:cNvPr id="0" name=""/>
        <dsp:cNvSpPr/>
      </dsp:nvSpPr>
      <dsp:spPr>
        <a:xfrm>
          <a:off x="6634632" y="784453"/>
          <a:ext cx="603570" cy="91440"/>
        </a:xfrm>
        <a:custGeom>
          <a:avLst/>
          <a:gdLst/>
          <a:ahLst/>
          <a:cxnLst/>
          <a:rect l="0" t="0" r="0" b="0"/>
          <a:pathLst>
            <a:path>
              <a:moveTo>
                <a:pt x="0" y="45720"/>
              </a:moveTo>
              <a:lnTo>
                <a:pt x="603570" y="45720"/>
              </a:lnTo>
            </a:path>
          </a:pathLst>
        </a:custGeom>
        <a:noFill/>
        <a:ln w="6350" cap="flat" cmpd="sng" algn="ctr">
          <a:solidFill>
            <a:schemeClr val="accent2">
              <a:hueOff val="-363841"/>
              <a:satOff val="-20982"/>
              <a:lumOff val="2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920563" y="827002"/>
        <a:ext cx="31708" cy="6341"/>
      </dsp:txXfrm>
    </dsp:sp>
    <dsp:sp modelId="{8BF2ADE0-22BA-4F27-BA7E-05EAA75326CE}">
      <dsp:nvSpPr>
        <dsp:cNvPr id="0" name=""/>
        <dsp:cNvSpPr/>
      </dsp:nvSpPr>
      <dsp:spPr>
        <a:xfrm>
          <a:off x="3879167" y="2994"/>
          <a:ext cx="2757264" cy="1654358"/>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289050">
            <a:lnSpc>
              <a:spcPct val="90000"/>
            </a:lnSpc>
            <a:spcBef>
              <a:spcPct val="0"/>
            </a:spcBef>
            <a:spcAft>
              <a:spcPct val="35000"/>
            </a:spcAft>
            <a:buNone/>
          </a:pPr>
          <a:r>
            <a:rPr lang="en-US" sz="2900" b="1" kern="1200" dirty="0"/>
            <a:t>Contract Social Development</a:t>
          </a:r>
          <a:endParaRPr lang="en-US" sz="2900" kern="1200" dirty="0"/>
        </a:p>
      </dsp:txBody>
      <dsp:txXfrm>
        <a:off x="3879167" y="2994"/>
        <a:ext cx="2757264" cy="1654358"/>
      </dsp:txXfrm>
    </dsp:sp>
    <dsp:sp modelId="{55348DD6-9E88-4366-ABCB-99EDC2F5FE58}">
      <dsp:nvSpPr>
        <dsp:cNvPr id="0" name=""/>
        <dsp:cNvSpPr/>
      </dsp:nvSpPr>
      <dsp:spPr>
        <a:xfrm>
          <a:off x="1866364" y="1655552"/>
          <a:ext cx="6782870" cy="603570"/>
        </a:xfrm>
        <a:custGeom>
          <a:avLst/>
          <a:gdLst/>
          <a:ahLst/>
          <a:cxnLst/>
          <a:rect l="0" t="0" r="0" b="0"/>
          <a:pathLst>
            <a:path>
              <a:moveTo>
                <a:pt x="6782870" y="0"/>
              </a:moveTo>
              <a:lnTo>
                <a:pt x="6782870" y="318885"/>
              </a:lnTo>
              <a:lnTo>
                <a:pt x="0" y="318885"/>
              </a:lnTo>
              <a:lnTo>
                <a:pt x="0" y="603570"/>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87488" y="1954167"/>
        <a:ext cx="340622" cy="6341"/>
      </dsp:txXfrm>
    </dsp:sp>
    <dsp:sp modelId="{8C6D3BA1-B3B8-4680-982D-78B3C24CA1A5}">
      <dsp:nvSpPr>
        <dsp:cNvPr id="0" name=""/>
        <dsp:cNvSpPr/>
      </dsp:nvSpPr>
      <dsp:spPr>
        <a:xfrm>
          <a:off x="7270602" y="2994"/>
          <a:ext cx="2757264" cy="1654358"/>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289050">
            <a:lnSpc>
              <a:spcPct val="90000"/>
            </a:lnSpc>
            <a:spcBef>
              <a:spcPct val="0"/>
            </a:spcBef>
            <a:spcAft>
              <a:spcPct val="35000"/>
            </a:spcAft>
            <a:buNone/>
          </a:pPr>
          <a:r>
            <a:rPr lang="en-US" sz="2900" b="1" kern="1200" dirty="0"/>
            <a:t>Approximately 4,167 employees</a:t>
          </a:r>
          <a:endParaRPr lang="en-US" sz="2900" kern="1200" dirty="0"/>
        </a:p>
      </dsp:txBody>
      <dsp:txXfrm>
        <a:off x="7270602" y="2994"/>
        <a:ext cx="2757264" cy="1654358"/>
      </dsp:txXfrm>
    </dsp:sp>
    <dsp:sp modelId="{90B3A701-4624-451D-A8DB-C148BB0C6732}">
      <dsp:nvSpPr>
        <dsp:cNvPr id="0" name=""/>
        <dsp:cNvSpPr/>
      </dsp:nvSpPr>
      <dsp:spPr>
        <a:xfrm>
          <a:off x="3243197" y="3072982"/>
          <a:ext cx="603570" cy="91440"/>
        </a:xfrm>
        <a:custGeom>
          <a:avLst/>
          <a:gdLst/>
          <a:ahLst/>
          <a:cxnLst/>
          <a:rect l="0" t="0" r="0" b="0"/>
          <a:pathLst>
            <a:path>
              <a:moveTo>
                <a:pt x="0" y="45720"/>
              </a:moveTo>
              <a:lnTo>
                <a:pt x="603570" y="45720"/>
              </a:lnTo>
            </a:path>
          </a:pathLst>
        </a:custGeom>
        <a:noFill/>
        <a:ln w="6350" cap="flat" cmpd="sng" algn="ctr">
          <a:solidFill>
            <a:schemeClr val="accent2">
              <a:hueOff val="-1091522"/>
              <a:satOff val="-62946"/>
              <a:lumOff val="6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29128" y="3115531"/>
        <a:ext cx="31708" cy="6341"/>
      </dsp:txXfrm>
    </dsp:sp>
    <dsp:sp modelId="{9480170D-9DDF-43CD-849F-3E89AAB53145}">
      <dsp:nvSpPr>
        <dsp:cNvPr id="0" name=""/>
        <dsp:cNvSpPr/>
      </dsp:nvSpPr>
      <dsp:spPr>
        <a:xfrm>
          <a:off x="487732" y="2291523"/>
          <a:ext cx="2757264" cy="1654358"/>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289050">
            <a:lnSpc>
              <a:spcPct val="90000"/>
            </a:lnSpc>
            <a:spcBef>
              <a:spcPct val="0"/>
            </a:spcBef>
            <a:spcAft>
              <a:spcPct val="35000"/>
            </a:spcAft>
            <a:buNone/>
          </a:pPr>
          <a:r>
            <a:rPr lang="en-US" sz="2900" b="1" i="0" kern="1200" dirty="0"/>
            <a:t>Older Adults  want to be independent </a:t>
          </a:r>
          <a:endParaRPr lang="en-US" sz="2900" kern="1200" dirty="0"/>
        </a:p>
      </dsp:txBody>
      <dsp:txXfrm>
        <a:off x="487732" y="2291523"/>
        <a:ext cx="2757264" cy="1654358"/>
      </dsp:txXfrm>
    </dsp:sp>
    <dsp:sp modelId="{94906A11-6682-4FBD-96C8-AD57D1BEB982}">
      <dsp:nvSpPr>
        <dsp:cNvPr id="0" name=""/>
        <dsp:cNvSpPr/>
      </dsp:nvSpPr>
      <dsp:spPr>
        <a:xfrm>
          <a:off x="6634632" y="3072982"/>
          <a:ext cx="603570" cy="91440"/>
        </a:xfrm>
        <a:custGeom>
          <a:avLst/>
          <a:gdLst/>
          <a:ahLst/>
          <a:cxnLst/>
          <a:rect l="0" t="0" r="0" b="0"/>
          <a:pathLst>
            <a:path>
              <a:moveTo>
                <a:pt x="0" y="45720"/>
              </a:moveTo>
              <a:lnTo>
                <a:pt x="603570"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920563" y="3115531"/>
        <a:ext cx="31708" cy="6341"/>
      </dsp:txXfrm>
    </dsp:sp>
    <dsp:sp modelId="{C454D145-6C87-4119-9216-3DDBE99D0B4D}">
      <dsp:nvSpPr>
        <dsp:cNvPr id="0" name=""/>
        <dsp:cNvSpPr/>
      </dsp:nvSpPr>
      <dsp:spPr>
        <a:xfrm>
          <a:off x="3879167" y="2291523"/>
          <a:ext cx="2757264" cy="1654358"/>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289050">
            <a:lnSpc>
              <a:spcPct val="90000"/>
            </a:lnSpc>
            <a:spcBef>
              <a:spcPct val="0"/>
            </a:spcBef>
            <a:spcAft>
              <a:spcPct val="35000"/>
            </a:spcAft>
            <a:buNone/>
          </a:pPr>
          <a:r>
            <a:rPr lang="en-US" sz="2900" b="1" kern="1200" dirty="0"/>
            <a:t>I</a:t>
          </a:r>
          <a:r>
            <a:rPr lang="en-US" sz="2900" b="1" i="0" kern="1200" dirty="0"/>
            <a:t>t shouldn't be a fight; it should be a right. </a:t>
          </a:r>
          <a:endParaRPr lang="en-US" sz="2900" kern="1200" dirty="0"/>
        </a:p>
      </dsp:txBody>
      <dsp:txXfrm>
        <a:off x="3879167" y="2291523"/>
        <a:ext cx="2757264" cy="1654358"/>
      </dsp:txXfrm>
    </dsp:sp>
    <dsp:sp modelId="{2DB98FF6-0C2F-442E-AC11-F39592B9D3B0}">
      <dsp:nvSpPr>
        <dsp:cNvPr id="0" name=""/>
        <dsp:cNvSpPr/>
      </dsp:nvSpPr>
      <dsp:spPr>
        <a:xfrm>
          <a:off x="7270602" y="2291523"/>
          <a:ext cx="2757264" cy="165435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289050">
            <a:lnSpc>
              <a:spcPct val="90000"/>
            </a:lnSpc>
            <a:spcBef>
              <a:spcPct val="0"/>
            </a:spcBef>
            <a:spcAft>
              <a:spcPct val="35000"/>
            </a:spcAft>
            <a:buNone/>
          </a:pPr>
          <a:r>
            <a:rPr lang="en-US" sz="2900" b="1" kern="1200" dirty="0"/>
            <a:t>Services are needed to do that.</a:t>
          </a:r>
          <a:endParaRPr lang="en-US" sz="2900" kern="1200" dirty="0"/>
        </a:p>
      </dsp:txBody>
      <dsp:txXfrm>
        <a:off x="7270602" y="2291523"/>
        <a:ext cx="2757264" cy="16543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AD22-D4EB-120A-6DB2-4484E31632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ED9C157-118E-06DB-0EEC-C5EDE2E125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E55AB21-F4E5-E062-E005-AF3F5DCA178C}"/>
              </a:ext>
            </a:extLst>
          </p:cNvPr>
          <p:cNvSpPr>
            <a:spLocks noGrp="1"/>
          </p:cNvSpPr>
          <p:nvPr>
            <p:ph type="dt" sz="half" idx="10"/>
          </p:nvPr>
        </p:nvSpPr>
        <p:spPr/>
        <p:txBody>
          <a:bodyPr/>
          <a:lstStyle/>
          <a:p>
            <a:fld id="{720E7BB4-43A6-4954-BD38-E86B8165FF0B}" type="datetimeFigureOut">
              <a:rPr lang="en-CA" smtClean="0"/>
              <a:t>2023-07-11</a:t>
            </a:fld>
            <a:endParaRPr lang="en-CA" dirty="0"/>
          </a:p>
        </p:txBody>
      </p:sp>
      <p:sp>
        <p:nvSpPr>
          <p:cNvPr id="5" name="Footer Placeholder 4">
            <a:extLst>
              <a:ext uri="{FF2B5EF4-FFF2-40B4-BE49-F238E27FC236}">
                <a16:creationId xmlns:a16="http://schemas.microsoft.com/office/drawing/2014/main" id="{BD383E68-1DF3-8B2B-5AF7-77A1109BF341}"/>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2CDE1523-AE2F-1780-4281-B495E27813B2}"/>
              </a:ext>
            </a:extLst>
          </p:cNvPr>
          <p:cNvSpPr>
            <a:spLocks noGrp="1"/>
          </p:cNvSpPr>
          <p:nvPr>
            <p:ph type="sldNum" sz="quarter" idx="12"/>
          </p:nvPr>
        </p:nvSpPr>
        <p:spPr/>
        <p:txBody>
          <a:bodyPr/>
          <a:lstStyle/>
          <a:p>
            <a:fld id="{2FAFB0A1-BC00-4252-A502-65C8937864BF}" type="slidenum">
              <a:rPr lang="en-CA" smtClean="0"/>
              <a:t>‹#›</a:t>
            </a:fld>
            <a:endParaRPr lang="en-CA" dirty="0"/>
          </a:p>
        </p:txBody>
      </p:sp>
    </p:spTree>
    <p:extLst>
      <p:ext uri="{BB962C8B-B14F-4D97-AF65-F5344CB8AC3E}">
        <p14:creationId xmlns:p14="http://schemas.microsoft.com/office/powerpoint/2010/main" val="215698860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B0D2-F670-9BB5-17E5-2B8F60DA8C9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BFCC531-CA68-FDA1-0E0E-23A03FACA0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6CA1F3B-C139-B123-B959-9D1F155B97C8}"/>
              </a:ext>
            </a:extLst>
          </p:cNvPr>
          <p:cNvSpPr>
            <a:spLocks noGrp="1"/>
          </p:cNvSpPr>
          <p:nvPr>
            <p:ph type="dt" sz="half" idx="10"/>
          </p:nvPr>
        </p:nvSpPr>
        <p:spPr/>
        <p:txBody>
          <a:bodyPr/>
          <a:lstStyle/>
          <a:p>
            <a:fld id="{720E7BB4-43A6-4954-BD38-E86B8165FF0B}" type="datetimeFigureOut">
              <a:rPr lang="en-CA" smtClean="0"/>
              <a:t>2023-07-11</a:t>
            </a:fld>
            <a:endParaRPr lang="en-CA" dirty="0"/>
          </a:p>
        </p:txBody>
      </p:sp>
      <p:sp>
        <p:nvSpPr>
          <p:cNvPr id="5" name="Footer Placeholder 4">
            <a:extLst>
              <a:ext uri="{FF2B5EF4-FFF2-40B4-BE49-F238E27FC236}">
                <a16:creationId xmlns:a16="http://schemas.microsoft.com/office/drawing/2014/main" id="{D49459F9-4AE3-F504-B1FF-8A7DD4F3C96A}"/>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2ED84AEE-E567-0A74-910C-B1540D710B81}"/>
              </a:ext>
            </a:extLst>
          </p:cNvPr>
          <p:cNvSpPr>
            <a:spLocks noGrp="1"/>
          </p:cNvSpPr>
          <p:nvPr>
            <p:ph type="sldNum" sz="quarter" idx="12"/>
          </p:nvPr>
        </p:nvSpPr>
        <p:spPr/>
        <p:txBody>
          <a:bodyPr/>
          <a:lstStyle/>
          <a:p>
            <a:fld id="{2FAFB0A1-BC00-4252-A502-65C8937864BF}" type="slidenum">
              <a:rPr lang="en-CA" smtClean="0"/>
              <a:t>‹#›</a:t>
            </a:fld>
            <a:endParaRPr lang="en-CA" dirty="0"/>
          </a:p>
        </p:txBody>
      </p:sp>
    </p:spTree>
    <p:extLst>
      <p:ext uri="{BB962C8B-B14F-4D97-AF65-F5344CB8AC3E}">
        <p14:creationId xmlns:p14="http://schemas.microsoft.com/office/powerpoint/2010/main" val="198098272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3A659F-8861-8690-F3A8-35BB686C76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0D4E1DD-387C-DEB5-EAB3-1693978D10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F3DCE84-F6FD-6993-92F6-9AD07353F713}"/>
              </a:ext>
            </a:extLst>
          </p:cNvPr>
          <p:cNvSpPr>
            <a:spLocks noGrp="1"/>
          </p:cNvSpPr>
          <p:nvPr>
            <p:ph type="dt" sz="half" idx="10"/>
          </p:nvPr>
        </p:nvSpPr>
        <p:spPr/>
        <p:txBody>
          <a:bodyPr/>
          <a:lstStyle/>
          <a:p>
            <a:fld id="{720E7BB4-43A6-4954-BD38-E86B8165FF0B}" type="datetimeFigureOut">
              <a:rPr lang="en-CA" smtClean="0"/>
              <a:t>2023-07-11</a:t>
            </a:fld>
            <a:endParaRPr lang="en-CA" dirty="0"/>
          </a:p>
        </p:txBody>
      </p:sp>
      <p:sp>
        <p:nvSpPr>
          <p:cNvPr id="5" name="Footer Placeholder 4">
            <a:extLst>
              <a:ext uri="{FF2B5EF4-FFF2-40B4-BE49-F238E27FC236}">
                <a16:creationId xmlns:a16="http://schemas.microsoft.com/office/drawing/2014/main" id="{C51EEAC7-688E-2993-0D68-B91C3AFD38C0}"/>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1C915B04-C630-416E-8016-EA4EC193D4B2}"/>
              </a:ext>
            </a:extLst>
          </p:cNvPr>
          <p:cNvSpPr>
            <a:spLocks noGrp="1"/>
          </p:cNvSpPr>
          <p:nvPr>
            <p:ph type="sldNum" sz="quarter" idx="12"/>
          </p:nvPr>
        </p:nvSpPr>
        <p:spPr/>
        <p:txBody>
          <a:bodyPr/>
          <a:lstStyle/>
          <a:p>
            <a:fld id="{2FAFB0A1-BC00-4252-A502-65C8937864BF}" type="slidenum">
              <a:rPr lang="en-CA" smtClean="0"/>
              <a:t>‹#›</a:t>
            </a:fld>
            <a:endParaRPr lang="en-CA" dirty="0"/>
          </a:p>
        </p:txBody>
      </p:sp>
    </p:spTree>
    <p:extLst>
      <p:ext uri="{BB962C8B-B14F-4D97-AF65-F5344CB8AC3E}">
        <p14:creationId xmlns:p14="http://schemas.microsoft.com/office/powerpoint/2010/main" val="208117368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3808-35AE-9267-748E-59D4CCA714A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C790520-01BC-1F53-ECD8-D2F382E80E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8F3EE4F-5ED6-21AA-D64C-FC7BD8AED29D}"/>
              </a:ext>
            </a:extLst>
          </p:cNvPr>
          <p:cNvSpPr>
            <a:spLocks noGrp="1"/>
          </p:cNvSpPr>
          <p:nvPr>
            <p:ph type="dt" sz="half" idx="10"/>
          </p:nvPr>
        </p:nvSpPr>
        <p:spPr/>
        <p:txBody>
          <a:bodyPr/>
          <a:lstStyle/>
          <a:p>
            <a:fld id="{720E7BB4-43A6-4954-BD38-E86B8165FF0B}" type="datetimeFigureOut">
              <a:rPr lang="en-CA" smtClean="0"/>
              <a:t>2023-07-11</a:t>
            </a:fld>
            <a:endParaRPr lang="en-CA" dirty="0"/>
          </a:p>
        </p:txBody>
      </p:sp>
      <p:sp>
        <p:nvSpPr>
          <p:cNvPr id="5" name="Footer Placeholder 4">
            <a:extLst>
              <a:ext uri="{FF2B5EF4-FFF2-40B4-BE49-F238E27FC236}">
                <a16:creationId xmlns:a16="http://schemas.microsoft.com/office/drawing/2014/main" id="{7CCF5ACF-7637-79C5-2393-032A8CE1F6A2}"/>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8B379CB7-D864-8008-A4A6-02DA018DADC5}"/>
              </a:ext>
            </a:extLst>
          </p:cNvPr>
          <p:cNvSpPr>
            <a:spLocks noGrp="1"/>
          </p:cNvSpPr>
          <p:nvPr>
            <p:ph type="sldNum" sz="quarter" idx="12"/>
          </p:nvPr>
        </p:nvSpPr>
        <p:spPr/>
        <p:txBody>
          <a:bodyPr/>
          <a:lstStyle/>
          <a:p>
            <a:fld id="{2FAFB0A1-BC00-4252-A502-65C8937864BF}" type="slidenum">
              <a:rPr lang="en-CA" smtClean="0"/>
              <a:t>‹#›</a:t>
            </a:fld>
            <a:endParaRPr lang="en-CA" dirty="0"/>
          </a:p>
        </p:txBody>
      </p:sp>
    </p:spTree>
    <p:extLst>
      <p:ext uri="{BB962C8B-B14F-4D97-AF65-F5344CB8AC3E}">
        <p14:creationId xmlns:p14="http://schemas.microsoft.com/office/powerpoint/2010/main" val="362316706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E6AED-7950-F02F-157F-184D1D8CCE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CEEFA25-B898-365D-7D95-E1B5368E78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636725-7998-4F3F-FE6A-424E41FA26BF}"/>
              </a:ext>
            </a:extLst>
          </p:cNvPr>
          <p:cNvSpPr>
            <a:spLocks noGrp="1"/>
          </p:cNvSpPr>
          <p:nvPr>
            <p:ph type="dt" sz="half" idx="10"/>
          </p:nvPr>
        </p:nvSpPr>
        <p:spPr/>
        <p:txBody>
          <a:bodyPr/>
          <a:lstStyle/>
          <a:p>
            <a:fld id="{720E7BB4-43A6-4954-BD38-E86B8165FF0B}" type="datetimeFigureOut">
              <a:rPr lang="en-CA" smtClean="0"/>
              <a:t>2023-07-11</a:t>
            </a:fld>
            <a:endParaRPr lang="en-CA" dirty="0"/>
          </a:p>
        </p:txBody>
      </p:sp>
      <p:sp>
        <p:nvSpPr>
          <p:cNvPr id="5" name="Footer Placeholder 4">
            <a:extLst>
              <a:ext uri="{FF2B5EF4-FFF2-40B4-BE49-F238E27FC236}">
                <a16:creationId xmlns:a16="http://schemas.microsoft.com/office/drawing/2014/main" id="{7E24EF5E-C5CC-695B-8D4C-0FE81E43CB40}"/>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1AFE362-7D0C-1B2B-9727-B4DA5C733655}"/>
              </a:ext>
            </a:extLst>
          </p:cNvPr>
          <p:cNvSpPr>
            <a:spLocks noGrp="1"/>
          </p:cNvSpPr>
          <p:nvPr>
            <p:ph type="sldNum" sz="quarter" idx="12"/>
          </p:nvPr>
        </p:nvSpPr>
        <p:spPr/>
        <p:txBody>
          <a:bodyPr/>
          <a:lstStyle/>
          <a:p>
            <a:fld id="{2FAFB0A1-BC00-4252-A502-65C8937864BF}" type="slidenum">
              <a:rPr lang="en-CA" smtClean="0"/>
              <a:t>‹#›</a:t>
            </a:fld>
            <a:endParaRPr lang="en-CA" dirty="0"/>
          </a:p>
        </p:txBody>
      </p:sp>
    </p:spTree>
    <p:extLst>
      <p:ext uri="{BB962C8B-B14F-4D97-AF65-F5344CB8AC3E}">
        <p14:creationId xmlns:p14="http://schemas.microsoft.com/office/powerpoint/2010/main" val="342265066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D9F0-FA5A-4D6A-4951-E5A19668BF2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E4FDE12-C4B1-712A-B3E9-9EB1B14C9B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7CF14C2-68C6-F748-0814-2BE7AC86D4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652193A-4F7C-3413-D71B-15261BE86806}"/>
              </a:ext>
            </a:extLst>
          </p:cNvPr>
          <p:cNvSpPr>
            <a:spLocks noGrp="1"/>
          </p:cNvSpPr>
          <p:nvPr>
            <p:ph type="dt" sz="half" idx="10"/>
          </p:nvPr>
        </p:nvSpPr>
        <p:spPr/>
        <p:txBody>
          <a:bodyPr/>
          <a:lstStyle/>
          <a:p>
            <a:fld id="{720E7BB4-43A6-4954-BD38-E86B8165FF0B}" type="datetimeFigureOut">
              <a:rPr lang="en-CA" smtClean="0"/>
              <a:t>2023-07-11</a:t>
            </a:fld>
            <a:endParaRPr lang="en-CA" dirty="0"/>
          </a:p>
        </p:txBody>
      </p:sp>
      <p:sp>
        <p:nvSpPr>
          <p:cNvPr id="6" name="Footer Placeholder 5">
            <a:extLst>
              <a:ext uri="{FF2B5EF4-FFF2-40B4-BE49-F238E27FC236}">
                <a16:creationId xmlns:a16="http://schemas.microsoft.com/office/drawing/2014/main" id="{823D6A58-BD77-7DF1-2142-57CDAA968B6B}"/>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F7661AAF-A84B-1CE0-249D-0030E7B08823}"/>
              </a:ext>
            </a:extLst>
          </p:cNvPr>
          <p:cNvSpPr>
            <a:spLocks noGrp="1"/>
          </p:cNvSpPr>
          <p:nvPr>
            <p:ph type="sldNum" sz="quarter" idx="12"/>
          </p:nvPr>
        </p:nvSpPr>
        <p:spPr/>
        <p:txBody>
          <a:bodyPr/>
          <a:lstStyle/>
          <a:p>
            <a:fld id="{2FAFB0A1-BC00-4252-A502-65C8937864BF}" type="slidenum">
              <a:rPr lang="en-CA" smtClean="0"/>
              <a:t>‹#›</a:t>
            </a:fld>
            <a:endParaRPr lang="en-CA" dirty="0"/>
          </a:p>
        </p:txBody>
      </p:sp>
    </p:spTree>
    <p:extLst>
      <p:ext uri="{BB962C8B-B14F-4D97-AF65-F5344CB8AC3E}">
        <p14:creationId xmlns:p14="http://schemas.microsoft.com/office/powerpoint/2010/main" val="48615878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DBB4D-4744-4174-2EA5-26D037BBA54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17AA77F-8BC1-FF15-714B-FDD514207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2BDCEA-D2B4-9B00-8EC4-66D3E12CFA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661D018-173D-7BA5-245B-13175F1365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F9E46A-51F5-0DD6-F050-E7D5D9B51D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AA81697-8D83-5E8C-3E54-FA6F6A0950D7}"/>
              </a:ext>
            </a:extLst>
          </p:cNvPr>
          <p:cNvSpPr>
            <a:spLocks noGrp="1"/>
          </p:cNvSpPr>
          <p:nvPr>
            <p:ph type="dt" sz="half" idx="10"/>
          </p:nvPr>
        </p:nvSpPr>
        <p:spPr/>
        <p:txBody>
          <a:bodyPr/>
          <a:lstStyle/>
          <a:p>
            <a:fld id="{720E7BB4-43A6-4954-BD38-E86B8165FF0B}" type="datetimeFigureOut">
              <a:rPr lang="en-CA" smtClean="0"/>
              <a:t>2023-07-11</a:t>
            </a:fld>
            <a:endParaRPr lang="en-CA" dirty="0"/>
          </a:p>
        </p:txBody>
      </p:sp>
      <p:sp>
        <p:nvSpPr>
          <p:cNvPr id="8" name="Footer Placeholder 7">
            <a:extLst>
              <a:ext uri="{FF2B5EF4-FFF2-40B4-BE49-F238E27FC236}">
                <a16:creationId xmlns:a16="http://schemas.microsoft.com/office/drawing/2014/main" id="{DFA52E96-F38F-72F4-8786-A9B3DD23036B}"/>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3FC2F8E3-672F-7F95-2928-426569E62004}"/>
              </a:ext>
            </a:extLst>
          </p:cNvPr>
          <p:cNvSpPr>
            <a:spLocks noGrp="1"/>
          </p:cNvSpPr>
          <p:nvPr>
            <p:ph type="sldNum" sz="quarter" idx="12"/>
          </p:nvPr>
        </p:nvSpPr>
        <p:spPr/>
        <p:txBody>
          <a:bodyPr/>
          <a:lstStyle/>
          <a:p>
            <a:fld id="{2FAFB0A1-BC00-4252-A502-65C8937864BF}" type="slidenum">
              <a:rPr lang="en-CA" smtClean="0"/>
              <a:t>‹#›</a:t>
            </a:fld>
            <a:endParaRPr lang="en-CA" dirty="0"/>
          </a:p>
        </p:txBody>
      </p:sp>
    </p:spTree>
    <p:extLst>
      <p:ext uri="{BB962C8B-B14F-4D97-AF65-F5344CB8AC3E}">
        <p14:creationId xmlns:p14="http://schemas.microsoft.com/office/powerpoint/2010/main" val="276018484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537BA-4D05-92CB-D604-E29E8CDDA3C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8365DFF-4D7B-951F-C16D-4FAB83B697BD}"/>
              </a:ext>
            </a:extLst>
          </p:cNvPr>
          <p:cNvSpPr>
            <a:spLocks noGrp="1"/>
          </p:cNvSpPr>
          <p:nvPr>
            <p:ph type="dt" sz="half" idx="10"/>
          </p:nvPr>
        </p:nvSpPr>
        <p:spPr/>
        <p:txBody>
          <a:bodyPr/>
          <a:lstStyle/>
          <a:p>
            <a:fld id="{720E7BB4-43A6-4954-BD38-E86B8165FF0B}" type="datetimeFigureOut">
              <a:rPr lang="en-CA" smtClean="0"/>
              <a:t>2023-07-11</a:t>
            </a:fld>
            <a:endParaRPr lang="en-CA" dirty="0"/>
          </a:p>
        </p:txBody>
      </p:sp>
      <p:sp>
        <p:nvSpPr>
          <p:cNvPr id="4" name="Footer Placeholder 3">
            <a:extLst>
              <a:ext uri="{FF2B5EF4-FFF2-40B4-BE49-F238E27FC236}">
                <a16:creationId xmlns:a16="http://schemas.microsoft.com/office/drawing/2014/main" id="{CFEF7CD1-16D6-808A-0963-0CE9641D9257}"/>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E0FA6859-0ED0-C6FB-733D-25098EB7AFEF}"/>
              </a:ext>
            </a:extLst>
          </p:cNvPr>
          <p:cNvSpPr>
            <a:spLocks noGrp="1"/>
          </p:cNvSpPr>
          <p:nvPr>
            <p:ph type="sldNum" sz="quarter" idx="12"/>
          </p:nvPr>
        </p:nvSpPr>
        <p:spPr/>
        <p:txBody>
          <a:bodyPr/>
          <a:lstStyle/>
          <a:p>
            <a:fld id="{2FAFB0A1-BC00-4252-A502-65C8937864BF}" type="slidenum">
              <a:rPr lang="en-CA" smtClean="0"/>
              <a:t>‹#›</a:t>
            </a:fld>
            <a:endParaRPr lang="en-CA" dirty="0"/>
          </a:p>
        </p:txBody>
      </p:sp>
    </p:spTree>
    <p:extLst>
      <p:ext uri="{BB962C8B-B14F-4D97-AF65-F5344CB8AC3E}">
        <p14:creationId xmlns:p14="http://schemas.microsoft.com/office/powerpoint/2010/main" val="9831702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05BCB0-AA72-BEB8-E31D-5CDBB4B22C2E}"/>
              </a:ext>
            </a:extLst>
          </p:cNvPr>
          <p:cNvSpPr>
            <a:spLocks noGrp="1"/>
          </p:cNvSpPr>
          <p:nvPr>
            <p:ph type="dt" sz="half" idx="10"/>
          </p:nvPr>
        </p:nvSpPr>
        <p:spPr/>
        <p:txBody>
          <a:bodyPr/>
          <a:lstStyle/>
          <a:p>
            <a:fld id="{720E7BB4-43A6-4954-BD38-E86B8165FF0B}" type="datetimeFigureOut">
              <a:rPr lang="en-CA" smtClean="0"/>
              <a:t>2023-07-11</a:t>
            </a:fld>
            <a:endParaRPr lang="en-CA" dirty="0"/>
          </a:p>
        </p:txBody>
      </p:sp>
      <p:sp>
        <p:nvSpPr>
          <p:cNvPr id="3" name="Footer Placeholder 2">
            <a:extLst>
              <a:ext uri="{FF2B5EF4-FFF2-40B4-BE49-F238E27FC236}">
                <a16:creationId xmlns:a16="http://schemas.microsoft.com/office/drawing/2014/main" id="{95322BB5-768C-1BD8-40A5-48DF1C67E0D2}"/>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E70B8DE9-BA65-5B79-5A26-980133B987AE}"/>
              </a:ext>
            </a:extLst>
          </p:cNvPr>
          <p:cNvSpPr>
            <a:spLocks noGrp="1"/>
          </p:cNvSpPr>
          <p:nvPr>
            <p:ph type="sldNum" sz="quarter" idx="12"/>
          </p:nvPr>
        </p:nvSpPr>
        <p:spPr/>
        <p:txBody>
          <a:bodyPr/>
          <a:lstStyle/>
          <a:p>
            <a:fld id="{2FAFB0A1-BC00-4252-A502-65C8937864BF}" type="slidenum">
              <a:rPr lang="en-CA" smtClean="0"/>
              <a:t>‹#›</a:t>
            </a:fld>
            <a:endParaRPr lang="en-CA" dirty="0"/>
          </a:p>
        </p:txBody>
      </p:sp>
    </p:spTree>
    <p:extLst>
      <p:ext uri="{BB962C8B-B14F-4D97-AF65-F5344CB8AC3E}">
        <p14:creationId xmlns:p14="http://schemas.microsoft.com/office/powerpoint/2010/main" val="44835337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33328-630B-1A1E-2117-3A595D9B04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7545033-0B4A-C074-F39C-3101D6E22F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865B700-5EBA-3954-3DFC-3DAE442D0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7F1184-4A08-341E-0A8B-4D1A3FCEF8B9}"/>
              </a:ext>
            </a:extLst>
          </p:cNvPr>
          <p:cNvSpPr>
            <a:spLocks noGrp="1"/>
          </p:cNvSpPr>
          <p:nvPr>
            <p:ph type="dt" sz="half" idx="10"/>
          </p:nvPr>
        </p:nvSpPr>
        <p:spPr/>
        <p:txBody>
          <a:bodyPr/>
          <a:lstStyle/>
          <a:p>
            <a:fld id="{720E7BB4-43A6-4954-BD38-E86B8165FF0B}" type="datetimeFigureOut">
              <a:rPr lang="en-CA" smtClean="0"/>
              <a:t>2023-07-11</a:t>
            </a:fld>
            <a:endParaRPr lang="en-CA" dirty="0"/>
          </a:p>
        </p:txBody>
      </p:sp>
      <p:sp>
        <p:nvSpPr>
          <p:cNvPr id="6" name="Footer Placeholder 5">
            <a:extLst>
              <a:ext uri="{FF2B5EF4-FFF2-40B4-BE49-F238E27FC236}">
                <a16:creationId xmlns:a16="http://schemas.microsoft.com/office/drawing/2014/main" id="{94756150-5B0E-0F28-BC2C-13A651AB0CA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EC148148-6DE6-5CF8-E16F-F5FB54E635B1}"/>
              </a:ext>
            </a:extLst>
          </p:cNvPr>
          <p:cNvSpPr>
            <a:spLocks noGrp="1"/>
          </p:cNvSpPr>
          <p:nvPr>
            <p:ph type="sldNum" sz="quarter" idx="12"/>
          </p:nvPr>
        </p:nvSpPr>
        <p:spPr/>
        <p:txBody>
          <a:bodyPr/>
          <a:lstStyle/>
          <a:p>
            <a:fld id="{2FAFB0A1-BC00-4252-A502-65C8937864BF}" type="slidenum">
              <a:rPr lang="en-CA" smtClean="0"/>
              <a:t>‹#›</a:t>
            </a:fld>
            <a:endParaRPr lang="en-CA" dirty="0"/>
          </a:p>
        </p:txBody>
      </p:sp>
    </p:spTree>
    <p:extLst>
      <p:ext uri="{BB962C8B-B14F-4D97-AF65-F5344CB8AC3E}">
        <p14:creationId xmlns:p14="http://schemas.microsoft.com/office/powerpoint/2010/main" val="191754479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30BE3-C3BC-3A28-4139-11BB36CB7E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AE4B7B0-0D55-E0FC-F46F-9057EA10F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A5B15B4B-6BB4-D24C-57AF-AAD692D45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CC2EFB-9D34-0B1D-8974-108F018AF1B8}"/>
              </a:ext>
            </a:extLst>
          </p:cNvPr>
          <p:cNvSpPr>
            <a:spLocks noGrp="1"/>
          </p:cNvSpPr>
          <p:nvPr>
            <p:ph type="dt" sz="half" idx="10"/>
          </p:nvPr>
        </p:nvSpPr>
        <p:spPr/>
        <p:txBody>
          <a:bodyPr/>
          <a:lstStyle/>
          <a:p>
            <a:fld id="{720E7BB4-43A6-4954-BD38-E86B8165FF0B}" type="datetimeFigureOut">
              <a:rPr lang="en-CA" smtClean="0"/>
              <a:t>2023-07-11</a:t>
            </a:fld>
            <a:endParaRPr lang="en-CA" dirty="0"/>
          </a:p>
        </p:txBody>
      </p:sp>
      <p:sp>
        <p:nvSpPr>
          <p:cNvPr id="6" name="Footer Placeholder 5">
            <a:extLst>
              <a:ext uri="{FF2B5EF4-FFF2-40B4-BE49-F238E27FC236}">
                <a16:creationId xmlns:a16="http://schemas.microsoft.com/office/drawing/2014/main" id="{E9CCD44B-FFBC-B5A3-F0C1-BD65268957AA}"/>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D6032105-5444-E9C2-C1F1-902BD06D596A}"/>
              </a:ext>
            </a:extLst>
          </p:cNvPr>
          <p:cNvSpPr>
            <a:spLocks noGrp="1"/>
          </p:cNvSpPr>
          <p:nvPr>
            <p:ph type="sldNum" sz="quarter" idx="12"/>
          </p:nvPr>
        </p:nvSpPr>
        <p:spPr/>
        <p:txBody>
          <a:bodyPr/>
          <a:lstStyle/>
          <a:p>
            <a:fld id="{2FAFB0A1-BC00-4252-A502-65C8937864BF}" type="slidenum">
              <a:rPr lang="en-CA" smtClean="0"/>
              <a:t>‹#›</a:t>
            </a:fld>
            <a:endParaRPr lang="en-CA" dirty="0"/>
          </a:p>
        </p:txBody>
      </p:sp>
    </p:spTree>
    <p:extLst>
      <p:ext uri="{BB962C8B-B14F-4D97-AF65-F5344CB8AC3E}">
        <p14:creationId xmlns:p14="http://schemas.microsoft.com/office/powerpoint/2010/main" val="315095653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22F72-7581-CC77-D247-D75A054F2D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CE4A312-3515-06D4-ED20-C3BB0F31AB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277C5F2-99DD-A45E-DC57-5971666A6F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E7BB4-43A6-4954-BD38-E86B8165FF0B}" type="datetimeFigureOut">
              <a:rPr lang="en-CA" smtClean="0"/>
              <a:t>2023-07-11</a:t>
            </a:fld>
            <a:endParaRPr lang="en-CA" dirty="0"/>
          </a:p>
        </p:txBody>
      </p:sp>
      <p:sp>
        <p:nvSpPr>
          <p:cNvPr id="5" name="Footer Placeholder 4">
            <a:extLst>
              <a:ext uri="{FF2B5EF4-FFF2-40B4-BE49-F238E27FC236}">
                <a16:creationId xmlns:a16="http://schemas.microsoft.com/office/drawing/2014/main" id="{966A15B2-83E3-D242-34A1-4375B4500A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BDE2B317-9CD7-2EBA-17A6-4FECB0D07D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FB0A1-BC00-4252-A502-65C8937864BF}" type="slidenum">
              <a:rPr lang="en-CA" smtClean="0"/>
              <a:t>‹#›</a:t>
            </a:fld>
            <a:endParaRPr lang="en-CA" dirty="0"/>
          </a:p>
        </p:txBody>
      </p:sp>
    </p:spTree>
    <p:extLst>
      <p:ext uri="{BB962C8B-B14F-4D97-AF65-F5344CB8AC3E}">
        <p14:creationId xmlns:p14="http://schemas.microsoft.com/office/powerpoint/2010/main" val="3448378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2" Type="http://schemas.openxmlformats.org/officeDocument/2006/relationships/hyperlink" Target="https://www2.gnb.ca/content/gnb/en/departments/finance/news/news_release.2022.03.0159.html%20June%201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2.gnb.ca/content/gnb/en/news/news_release.2023.03.0140.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2.gnb.ca/content/dam/gnb/Departments/sd-ds/pdf/LTC/StandardFamilyContributionPolicy.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hyperlink" Target="https://www.canada.ca/en/public-health/services/publications/diseases-conditions/people-high-risk-for-severe-illness-covid-19.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6A676-B09B-AEE3-477D-6FF6DDE5C018}"/>
              </a:ext>
            </a:extLst>
          </p:cNvPr>
          <p:cNvSpPr>
            <a:spLocks noGrp="1"/>
          </p:cNvSpPr>
          <p:nvPr>
            <p:ph type="ctrTitle"/>
          </p:nvPr>
        </p:nvSpPr>
        <p:spPr>
          <a:xfrm>
            <a:off x="7188052" y="3670852"/>
            <a:ext cx="4363868" cy="1002220"/>
          </a:xfrm>
        </p:spPr>
        <p:txBody>
          <a:bodyPr anchor="b">
            <a:normAutofit/>
          </a:bodyPr>
          <a:lstStyle/>
          <a:p>
            <a:pPr algn="l"/>
            <a:r>
              <a:rPr lang="en-US" sz="4600" dirty="0"/>
              <a:t>	Challenges</a:t>
            </a:r>
            <a:endParaRPr lang="en-CA" sz="4600" dirty="0"/>
          </a:p>
        </p:txBody>
      </p:sp>
      <p:sp>
        <p:nvSpPr>
          <p:cNvPr id="3" name="Subtitle 2">
            <a:extLst>
              <a:ext uri="{FF2B5EF4-FFF2-40B4-BE49-F238E27FC236}">
                <a16:creationId xmlns:a16="http://schemas.microsoft.com/office/drawing/2014/main" id="{E51DF1E1-D366-51AC-36A3-82F07B5377D1}"/>
              </a:ext>
            </a:extLst>
          </p:cNvPr>
          <p:cNvSpPr>
            <a:spLocks noGrp="1"/>
          </p:cNvSpPr>
          <p:nvPr>
            <p:ph type="subTitle" idx="1"/>
          </p:nvPr>
        </p:nvSpPr>
        <p:spPr>
          <a:xfrm>
            <a:off x="7188052" y="2120349"/>
            <a:ext cx="4363865" cy="3896138"/>
          </a:xfrm>
        </p:spPr>
        <p:txBody>
          <a:bodyPr anchor="t">
            <a:normAutofit fontScale="62500" lnSpcReduction="20000"/>
          </a:bodyPr>
          <a:lstStyle/>
          <a:p>
            <a:pPr algn="l"/>
            <a:endParaRPr lang="en-US" sz="4000" dirty="0"/>
          </a:p>
          <a:p>
            <a:pPr algn="l"/>
            <a:r>
              <a:rPr lang="en-US" sz="4000" dirty="0"/>
              <a:t>	       Highlights</a:t>
            </a:r>
          </a:p>
          <a:p>
            <a:pPr algn="l"/>
            <a:r>
              <a:rPr lang="en-US" sz="4000" dirty="0"/>
              <a:t>	Long Term Care NB</a:t>
            </a:r>
          </a:p>
          <a:p>
            <a:pPr algn="l"/>
            <a:endParaRPr lang="en-US" sz="4000" dirty="0"/>
          </a:p>
          <a:p>
            <a:pPr algn="l"/>
            <a:endParaRPr lang="en-US" sz="4000" dirty="0"/>
          </a:p>
          <a:p>
            <a:pPr algn="l"/>
            <a:endParaRPr lang="en-US" sz="4000" dirty="0"/>
          </a:p>
          <a:p>
            <a:pPr algn="l"/>
            <a:endParaRPr lang="en-US" sz="4000" dirty="0"/>
          </a:p>
          <a:p>
            <a:pPr algn="l"/>
            <a:r>
              <a:rPr lang="en-US" sz="4000" dirty="0"/>
              <a:t>	Coalition for Seniors and Nursing Home Residents’ Rights</a:t>
            </a:r>
          </a:p>
          <a:p>
            <a:pPr algn="l"/>
            <a:r>
              <a:rPr lang="en-US" sz="4000" dirty="0"/>
              <a:t>		2023</a:t>
            </a:r>
          </a:p>
          <a:p>
            <a:pPr algn="l"/>
            <a:endParaRPr lang="en-CA" sz="2000" dirty="0"/>
          </a:p>
          <a:p>
            <a:pPr algn="l"/>
            <a:endParaRPr lang="en-CA" sz="2000" dirty="0"/>
          </a:p>
        </p:txBody>
      </p:sp>
      <p:sp>
        <p:nvSpPr>
          <p:cNvPr id="21"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2" name="Picture 4" descr="Old wrinkled hands with some coins">
            <a:extLst>
              <a:ext uri="{FF2B5EF4-FFF2-40B4-BE49-F238E27FC236}">
                <a16:creationId xmlns:a16="http://schemas.microsoft.com/office/drawing/2014/main" id="{0694554A-48B1-7EDB-5132-4348AD919322}"/>
              </a:ext>
            </a:extLst>
          </p:cNvPr>
          <p:cNvPicPr>
            <a:picLocks noChangeAspect="1"/>
          </p:cNvPicPr>
          <p:nvPr/>
        </p:nvPicPr>
        <p:blipFill rotWithShape="1">
          <a:blip r:embed="rId2"/>
          <a:srcRect l="5337" r="2625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350535414"/>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A9F046-2A94-C59A-36AF-FBFC32A8F1FF}"/>
              </a:ext>
            </a:extLst>
          </p:cNvPr>
          <p:cNvSpPr>
            <a:spLocks noGrp="1"/>
          </p:cNvSpPr>
          <p:nvPr>
            <p:ph type="title"/>
          </p:nvPr>
        </p:nvSpPr>
        <p:spPr>
          <a:xfrm>
            <a:off x="838200" y="365125"/>
            <a:ext cx="10515600" cy="1325563"/>
          </a:xfrm>
        </p:spPr>
        <p:txBody>
          <a:bodyPr>
            <a:normAutofit/>
          </a:bodyPr>
          <a:lstStyle/>
          <a:p>
            <a:r>
              <a:rPr lang="en-US" sz="5400" b="1"/>
              <a:t>Nursing Homes</a:t>
            </a:r>
            <a:endParaRPr lang="en-CA" sz="5400" b="1"/>
          </a:p>
        </p:txBody>
      </p:sp>
      <p:sp>
        <p:nvSpPr>
          <p:cNvPr id="2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2">
            <a:extLst>
              <a:ext uri="{FF2B5EF4-FFF2-40B4-BE49-F238E27FC236}">
                <a16:creationId xmlns:a16="http://schemas.microsoft.com/office/drawing/2014/main" id="{BF1FE311-CA53-867C-053D-0DF82461657D}"/>
              </a:ext>
            </a:extLst>
          </p:cNvPr>
          <p:cNvGraphicFramePr>
            <a:graphicFrameLocks noGrp="1"/>
          </p:cNvGraphicFramePr>
          <p:nvPr>
            <p:ph idx="1"/>
            <p:extLst>
              <p:ext uri="{D42A27DB-BD31-4B8C-83A1-F6EECF244321}">
                <p14:modId xmlns:p14="http://schemas.microsoft.com/office/powerpoint/2010/main" val="376878733"/>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197959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316915-0778-3E0A-1AB7-93994A1EBDC1}"/>
              </a:ext>
            </a:extLst>
          </p:cNvPr>
          <p:cNvSpPr>
            <a:spLocks noGrp="1"/>
          </p:cNvSpPr>
          <p:nvPr>
            <p:ph type="title"/>
          </p:nvPr>
        </p:nvSpPr>
        <p:spPr>
          <a:xfrm>
            <a:off x="838200" y="365125"/>
            <a:ext cx="10515600" cy="1325563"/>
          </a:xfrm>
        </p:spPr>
        <p:txBody>
          <a:bodyPr>
            <a:normAutofit/>
          </a:bodyPr>
          <a:lstStyle/>
          <a:p>
            <a:r>
              <a:rPr lang="en-US" sz="5400"/>
              <a:t>	</a:t>
            </a:r>
            <a:r>
              <a:rPr lang="en-US" sz="5400" b="1"/>
              <a:t>Special Care Homes – Level 1-2</a:t>
            </a:r>
            <a:endParaRPr lang="en-CA" sz="5400" b="1"/>
          </a:p>
        </p:txBody>
      </p:sp>
      <p:sp>
        <p:nvSpPr>
          <p:cNvPr id="20"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60FE18BE-974A-6EB6-B8EA-458C6D4FF6C7}"/>
              </a:ext>
            </a:extLst>
          </p:cNvPr>
          <p:cNvGraphicFramePr>
            <a:graphicFrameLocks noGrp="1"/>
          </p:cNvGraphicFramePr>
          <p:nvPr>
            <p:ph idx="1"/>
            <p:extLst>
              <p:ext uri="{D42A27DB-BD31-4B8C-83A1-F6EECF244321}">
                <p14:modId xmlns:p14="http://schemas.microsoft.com/office/powerpoint/2010/main" val="200807918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163449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DA2B5C-2278-4ED6-50B1-214C8551AC09}"/>
              </a:ext>
            </a:extLst>
          </p:cNvPr>
          <p:cNvSpPr>
            <a:spLocks noGrp="1"/>
          </p:cNvSpPr>
          <p:nvPr>
            <p:ph type="title"/>
          </p:nvPr>
        </p:nvSpPr>
        <p:spPr>
          <a:xfrm>
            <a:off x="838200" y="365125"/>
            <a:ext cx="10515600" cy="1325563"/>
          </a:xfrm>
        </p:spPr>
        <p:txBody>
          <a:bodyPr>
            <a:normAutofit/>
          </a:bodyPr>
          <a:lstStyle/>
          <a:p>
            <a:r>
              <a:rPr lang="en-US" sz="5400" dirty="0"/>
              <a:t>		  </a:t>
            </a:r>
            <a:r>
              <a:rPr lang="en-US" sz="5400" b="1" dirty="0"/>
              <a:t>Memory Care Home</a:t>
            </a:r>
            <a:endParaRPr lang="en-CA" sz="5400" b="1" dirty="0"/>
          </a:p>
        </p:txBody>
      </p:sp>
      <p:sp>
        <p:nvSpPr>
          <p:cNvPr id="20"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Content Placeholder 2">
            <a:extLst>
              <a:ext uri="{FF2B5EF4-FFF2-40B4-BE49-F238E27FC236}">
                <a16:creationId xmlns:a16="http://schemas.microsoft.com/office/drawing/2014/main" id="{718C80F0-1F82-9CAE-BB7D-9EEB11A42544}"/>
              </a:ext>
            </a:extLst>
          </p:cNvPr>
          <p:cNvGraphicFramePr>
            <a:graphicFrameLocks noGrp="1"/>
          </p:cNvGraphicFramePr>
          <p:nvPr>
            <p:ph idx="1"/>
            <p:extLst>
              <p:ext uri="{D42A27DB-BD31-4B8C-83A1-F6EECF244321}">
                <p14:modId xmlns:p14="http://schemas.microsoft.com/office/powerpoint/2010/main" val="3674480742"/>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616100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3BA385-9B0E-65B3-64CC-F65342E686C8}"/>
              </a:ext>
            </a:extLst>
          </p:cNvPr>
          <p:cNvSpPr>
            <a:spLocks noGrp="1"/>
          </p:cNvSpPr>
          <p:nvPr>
            <p:ph type="title"/>
          </p:nvPr>
        </p:nvSpPr>
        <p:spPr>
          <a:xfrm>
            <a:off x="838200" y="365125"/>
            <a:ext cx="10515600" cy="1325563"/>
          </a:xfrm>
        </p:spPr>
        <p:txBody>
          <a:bodyPr>
            <a:normAutofit/>
          </a:bodyPr>
          <a:lstStyle/>
          <a:p>
            <a:r>
              <a:rPr lang="en-US" sz="5400" dirty="0"/>
              <a:t>			</a:t>
            </a:r>
            <a:r>
              <a:rPr lang="en-US" sz="5400" b="1" dirty="0"/>
              <a:t> Home Care</a:t>
            </a:r>
            <a:endParaRPr lang="en-CA" sz="5400" b="1" dirty="0"/>
          </a:p>
        </p:txBody>
      </p:sp>
      <p:sp>
        <p:nvSpPr>
          <p:cNvPr id="20"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Content Placeholder 2">
            <a:extLst>
              <a:ext uri="{FF2B5EF4-FFF2-40B4-BE49-F238E27FC236}">
                <a16:creationId xmlns:a16="http://schemas.microsoft.com/office/drawing/2014/main" id="{B3BE4AC8-F9E6-117A-84D3-5214B07931FA}"/>
              </a:ext>
            </a:extLst>
          </p:cNvPr>
          <p:cNvGraphicFramePr>
            <a:graphicFrameLocks noGrp="1"/>
          </p:cNvGraphicFramePr>
          <p:nvPr>
            <p:ph idx="1"/>
            <p:extLst>
              <p:ext uri="{D42A27DB-BD31-4B8C-83A1-F6EECF244321}">
                <p14:modId xmlns:p14="http://schemas.microsoft.com/office/powerpoint/2010/main" val="4234247259"/>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119419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B05B55-6595-119D-6B44-458567656D44}"/>
              </a:ext>
            </a:extLst>
          </p:cNvPr>
          <p:cNvSpPr>
            <a:spLocks noGrp="1"/>
          </p:cNvSpPr>
          <p:nvPr>
            <p:ph type="title"/>
          </p:nvPr>
        </p:nvSpPr>
        <p:spPr>
          <a:xfrm>
            <a:off x="838200" y="365125"/>
            <a:ext cx="10515600" cy="1325563"/>
          </a:xfrm>
        </p:spPr>
        <p:txBody>
          <a:bodyPr>
            <a:normAutofit/>
          </a:bodyPr>
          <a:lstStyle/>
          <a:p>
            <a:r>
              <a:rPr lang="en-US" sz="5400" dirty="0"/>
              <a:t>		   </a:t>
            </a:r>
            <a:r>
              <a:rPr lang="en-US" sz="5400" b="1" dirty="0"/>
              <a:t>Types of Home care</a:t>
            </a:r>
            <a:endParaRPr lang="en-CA" sz="5400" b="1" dirty="0"/>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58A2637F-BE6B-0991-4080-B79FCDDFB061}"/>
              </a:ext>
            </a:extLst>
          </p:cNvPr>
          <p:cNvGraphicFramePr>
            <a:graphicFrameLocks noGrp="1"/>
          </p:cNvGraphicFramePr>
          <p:nvPr>
            <p:ph idx="1"/>
            <p:extLst>
              <p:ext uri="{D42A27DB-BD31-4B8C-83A1-F6EECF244321}">
                <p14:modId xmlns:p14="http://schemas.microsoft.com/office/powerpoint/2010/main" val="2703380251"/>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63990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09D53E-A6F0-9253-5CEC-3474B42240BE}"/>
              </a:ext>
            </a:extLst>
          </p:cNvPr>
          <p:cNvSpPr>
            <a:spLocks noGrp="1"/>
          </p:cNvSpPr>
          <p:nvPr>
            <p:ph type="title"/>
          </p:nvPr>
        </p:nvSpPr>
        <p:spPr>
          <a:xfrm>
            <a:off x="838200" y="365125"/>
            <a:ext cx="10515600" cy="1325563"/>
          </a:xfrm>
        </p:spPr>
        <p:txBody>
          <a:bodyPr>
            <a:normAutofit/>
          </a:bodyPr>
          <a:lstStyle/>
          <a:p>
            <a:r>
              <a:rPr lang="en-US" sz="4200" dirty="0"/>
              <a:t>			</a:t>
            </a:r>
            <a:r>
              <a:rPr lang="en-US" sz="4200" b="1" dirty="0"/>
              <a:t>Challenges/Action</a:t>
            </a:r>
            <a:br>
              <a:rPr lang="en-US" sz="4200" b="1" dirty="0"/>
            </a:br>
            <a:endParaRPr lang="en-CA" sz="4200" b="1" dirty="0"/>
          </a:p>
        </p:txBody>
      </p:sp>
      <p:sp>
        <p:nvSpPr>
          <p:cNvPr id="27"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8" name="Content Placeholder 2">
            <a:extLst>
              <a:ext uri="{FF2B5EF4-FFF2-40B4-BE49-F238E27FC236}">
                <a16:creationId xmlns:a16="http://schemas.microsoft.com/office/drawing/2014/main" id="{218C5B74-0F30-3010-0954-E5C0709A73AF}"/>
              </a:ext>
            </a:extLst>
          </p:cNvPr>
          <p:cNvGraphicFramePr>
            <a:graphicFrameLocks noGrp="1"/>
          </p:cNvGraphicFramePr>
          <p:nvPr>
            <p:ph idx="1"/>
            <p:extLst>
              <p:ext uri="{D42A27DB-BD31-4B8C-83A1-F6EECF244321}">
                <p14:modId xmlns:p14="http://schemas.microsoft.com/office/powerpoint/2010/main" val="316191850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80718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B499B-BB64-8E06-65DA-470993B14D5D}"/>
              </a:ext>
            </a:extLst>
          </p:cNvPr>
          <p:cNvSpPr>
            <a:spLocks noGrp="1"/>
          </p:cNvSpPr>
          <p:nvPr>
            <p:ph type="title"/>
          </p:nvPr>
        </p:nvSpPr>
        <p:spPr>
          <a:xfrm>
            <a:off x="718930" y="636105"/>
            <a:ext cx="10439400" cy="808382"/>
          </a:xfrm>
        </p:spPr>
        <p:txBody>
          <a:bodyPr>
            <a:normAutofit fontScale="90000"/>
          </a:bodyPr>
          <a:lstStyle/>
          <a:p>
            <a:pPr>
              <a:lnSpc>
                <a:spcPct val="115000"/>
              </a:lnSpc>
              <a:spcAft>
                <a:spcPts val="1000"/>
              </a:spcAft>
            </a:pPr>
            <a:r>
              <a:rPr lang="en-US" sz="2200" b="1" dirty="0">
                <a:effectLst/>
                <a:latin typeface="Arial" panose="020B0604020202020204" pitchFamily="34" charset="0"/>
                <a:ea typeface="Calibri" panose="020F0502020204030204" pitchFamily="34" charset="0"/>
              </a:rPr>
              <a:t>2022-23:  June 15, 2023</a:t>
            </a:r>
            <a:r>
              <a:rPr lang="en-US" sz="4400" b="1" dirty="0">
                <a:effectLst/>
                <a:latin typeface="Arial" panose="020B0604020202020204" pitchFamily="34" charset="0"/>
                <a:ea typeface="Calibri" panose="020F0502020204030204" pitchFamily="34" charset="0"/>
              </a:rPr>
              <a:t> </a:t>
            </a:r>
            <a:r>
              <a:rPr lang="en-US" sz="2000" b="1" dirty="0">
                <a:effectLst/>
                <a:latin typeface="Arial" panose="020B0604020202020204" pitchFamily="34" charset="0"/>
                <a:ea typeface="Calibri" panose="020F0502020204030204" pitchFamily="34" charset="0"/>
              </a:rPr>
              <a:t>Received  from Social Development </a:t>
            </a:r>
            <a:br>
              <a:rPr lang="en-CA" sz="2000" dirty="0">
                <a:effectLst/>
                <a:latin typeface="Calibri" panose="020F0502020204030204" pitchFamily="34" charset="0"/>
                <a:ea typeface="Calibri" panose="020F0502020204030204" pitchFamily="34" charset="0"/>
              </a:rPr>
            </a:br>
            <a:r>
              <a:rPr lang="en-US" sz="1800" u="sng" dirty="0">
                <a:solidFill>
                  <a:srgbClr val="0563C1"/>
                </a:solidFill>
                <a:effectLst/>
                <a:latin typeface="Arial" panose="020B0604020202020204" pitchFamily="34" charset="0"/>
                <a:ea typeface="Calibri" panose="020F0502020204030204" pitchFamily="34" charset="0"/>
                <a:hlinkClick r:id="rId2"/>
              </a:rPr>
              <a:t>https://www2.gnb.ca/content/gnb/en/departments/finance/news/news_release.2022.03.0159.html</a:t>
            </a:r>
            <a:br>
              <a:rPr lang="en-CA" sz="4400" dirty="0">
                <a:effectLst/>
                <a:latin typeface="Calibri" panose="020F0502020204030204" pitchFamily="34" charset="0"/>
                <a:ea typeface="Calibri" panose="020F0502020204030204" pitchFamily="34" charset="0"/>
              </a:rPr>
            </a:br>
            <a:endParaRPr lang="en-CA" sz="1800" dirty="0"/>
          </a:p>
        </p:txBody>
      </p:sp>
      <p:sp>
        <p:nvSpPr>
          <p:cNvPr id="3" name="Content Placeholder 2">
            <a:extLst>
              <a:ext uri="{FF2B5EF4-FFF2-40B4-BE49-F238E27FC236}">
                <a16:creationId xmlns:a16="http://schemas.microsoft.com/office/drawing/2014/main" id="{E1D8DEDA-6A46-802F-E3AA-A85CF6375F14}"/>
              </a:ext>
            </a:extLst>
          </p:cNvPr>
          <p:cNvSpPr>
            <a:spLocks noGrp="1"/>
          </p:cNvSpPr>
          <p:nvPr>
            <p:ph idx="1"/>
          </p:nvPr>
        </p:nvSpPr>
        <p:spPr>
          <a:xfrm>
            <a:off x="291548" y="1444487"/>
            <a:ext cx="11608904" cy="5048388"/>
          </a:xfrm>
        </p:spPr>
        <p:txBody>
          <a:bodyPr>
            <a:normAutofit/>
          </a:bodyPr>
          <a:lstStyle/>
          <a:p>
            <a:pPr marL="342900" lvl="0" indent="-342900" algn="just">
              <a:lnSpc>
                <a:spcPct val="115000"/>
              </a:lnSpc>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$4.1 million to continue the work outlined in the government’s nursing home plan: this covers the published spending commitments to open an estimated 50% of the remaining Memory Care beds under the plan.  </a:t>
            </a:r>
            <a:endParaRPr lang="en-CA" sz="1800" dirty="0">
              <a:effectLst/>
              <a:latin typeface="Calibri" panose="020F0502020204030204" pitchFamily="34" charset="0"/>
              <a:ea typeface="Calibri" panose="020F0502020204030204" pitchFamily="34" charset="0"/>
            </a:endParaRPr>
          </a:p>
          <a:p>
            <a:pPr marL="342900" lvl="0" indent="-342900" algn="just">
              <a:lnSpc>
                <a:spcPct val="115000"/>
              </a:lnSpc>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$9.7 million to increase the hours of care in nursing homes: this covers an increase of 0.2 hours of care at a ratio of 15/20/65 RN/LPN/RA, in two increments by April 1, 2022. An increase of 0.2 hours of care results in an additional 12 minutes of care per resident per day.  At a ratio of 15/20/65, this means the following additional minutes of care for each resident daily - 1.8 RN, 2.4 LPN, and 7.8 RA. </a:t>
            </a:r>
            <a:endParaRPr lang="en-CA" sz="1800" dirty="0">
              <a:effectLst/>
              <a:latin typeface="Calibri" panose="020F0502020204030204" pitchFamily="34" charset="0"/>
              <a:ea typeface="Calibri" panose="020F0502020204030204" pitchFamily="34" charset="0"/>
            </a:endParaRPr>
          </a:p>
          <a:p>
            <a:pPr marL="342900" lvl="0" indent="-342900" algn="just">
              <a:lnSpc>
                <a:spcPct val="115000"/>
              </a:lnSpc>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$38.6 million this year to increase wages for Human Services Workers, including in home support, community residences, special care homes, family support, group homes, attendant care, and employment and support services agencies: this covers wage increases to match minimum wage increase of $1/hour on April 1, 2022, and $1/hour on October 1, 2022. A breakdown of the average wages is provided in the table below*.</a:t>
            </a:r>
            <a:endParaRPr lang="en-CA" sz="1800" dirty="0">
              <a:effectLst/>
              <a:latin typeface="Calibri" panose="020F0502020204030204" pitchFamily="34" charset="0"/>
              <a:ea typeface="Calibri" panose="020F0502020204030204" pitchFamily="34" charset="0"/>
            </a:endParaRPr>
          </a:p>
          <a:p>
            <a:pPr marL="342900" lvl="0" indent="-342900" algn="just">
              <a:lnSpc>
                <a:spcPct val="115000"/>
              </a:lnSpc>
              <a:spcAft>
                <a:spcPts val="10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a one-time per diem increase for adult residential facilities in 2021-22, with a permanent increase coming into effect later in 2022-23. Annually, this increase will put $27.4 million into community residences, special care homes, and memory care and generalist care facilities: this covers a $10 per diem increase for all adult residential facilities provided to the operator for inflationary increases related to operational costs.</a:t>
            </a:r>
            <a:endParaRPr lang="en-CA" sz="1800" dirty="0">
              <a:effectLst/>
              <a:latin typeface="Calibri" panose="020F0502020204030204" pitchFamily="34" charset="0"/>
              <a:ea typeface="Calibri" panose="020F0502020204030204" pitchFamily="34" charset="0"/>
            </a:endParaRPr>
          </a:p>
          <a:p>
            <a:endParaRPr lang="en-CA" dirty="0"/>
          </a:p>
        </p:txBody>
      </p:sp>
    </p:spTree>
    <p:extLst>
      <p:ext uri="{BB962C8B-B14F-4D97-AF65-F5344CB8AC3E}">
        <p14:creationId xmlns:p14="http://schemas.microsoft.com/office/powerpoint/2010/main" val="154282695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717D-8B9F-4E98-0E5A-895C8B439059}"/>
              </a:ext>
            </a:extLst>
          </p:cNvPr>
          <p:cNvSpPr>
            <a:spLocks noGrp="1"/>
          </p:cNvSpPr>
          <p:nvPr>
            <p:ph type="title"/>
          </p:nvPr>
        </p:nvSpPr>
        <p:spPr>
          <a:xfrm>
            <a:off x="838200" y="365125"/>
            <a:ext cx="10515600" cy="1675710"/>
          </a:xfrm>
        </p:spPr>
        <p:txBody>
          <a:bodyPr>
            <a:normAutofit/>
          </a:bodyPr>
          <a:lstStyle/>
          <a:p>
            <a:pPr>
              <a:lnSpc>
                <a:spcPct val="115000"/>
              </a:lnSpc>
              <a:spcAft>
                <a:spcPts val="1000"/>
              </a:spcAft>
            </a:pPr>
            <a:r>
              <a:rPr lang="en-US" sz="1800" b="1" dirty="0">
                <a:effectLst/>
                <a:latin typeface="Arial" panose="020B0604020202020204" pitchFamily="34" charset="0"/>
                <a:ea typeface="Calibri" panose="020F0502020204030204" pitchFamily="34" charset="0"/>
              </a:rPr>
              <a:t>2023-24: June 15, 2023 Received from Social Development </a:t>
            </a:r>
            <a:br>
              <a:rPr lang="en-CA" sz="1800" dirty="0">
                <a:effectLst/>
                <a:latin typeface="Calibri" panose="020F0502020204030204" pitchFamily="34" charset="0"/>
                <a:ea typeface="Calibri" panose="020F0502020204030204" pitchFamily="34" charset="0"/>
              </a:rPr>
            </a:br>
            <a:r>
              <a:rPr lang="en-US" sz="1800" u="sng" dirty="0">
                <a:solidFill>
                  <a:srgbClr val="0563C1"/>
                </a:solidFill>
                <a:effectLst/>
                <a:latin typeface="Arial" panose="020B0604020202020204" pitchFamily="34" charset="0"/>
                <a:ea typeface="Calibri" panose="020F0502020204030204" pitchFamily="34" charset="0"/>
                <a:hlinkClick r:id="rId2"/>
              </a:rPr>
              <a:t>https://www2.gnb.ca/content/gnb/en/news/news_release.2023.03.0140.html</a:t>
            </a:r>
            <a:br>
              <a:rPr lang="en-CA" sz="1800" dirty="0">
                <a:effectLst/>
                <a:latin typeface="Calibri" panose="020F0502020204030204" pitchFamily="34" charset="0"/>
                <a:ea typeface="Calibri" panose="020F0502020204030204" pitchFamily="34" charset="0"/>
              </a:rPr>
            </a:br>
            <a:r>
              <a:rPr lang="en-US" sz="1800" dirty="0">
                <a:effectLst/>
                <a:latin typeface="Arial" panose="020B0604020202020204" pitchFamily="34" charset="0"/>
                <a:ea typeface="Calibri" panose="020F0502020204030204" pitchFamily="34" charset="0"/>
              </a:rPr>
              <a:t> </a:t>
            </a:r>
            <a:br>
              <a:rPr lang="en-CA" sz="1800" dirty="0">
                <a:effectLst/>
                <a:latin typeface="Calibri" panose="020F0502020204030204" pitchFamily="34" charset="0"/>
                <a:ea typeface="Calibri" panose="020F0502020204030204" pitchFamily="34" charset="0"/>
              </a:rPr>
            </a:br>
            <a:endParaRPr lang="en-CA" sz="1800" dirty="0"/>
          </a:p>
        </p:txBody>
      </p:sp>
      <p:sp>
        <p:nvSpPr>
          <p:cNvPr id="3" name="Content Placeholder 2">
            <a:extLst>
              <a:ext uri="{FF2B5EF4-FFF2-40B4-BE49-F238E27FC236}">
                <a16:creationId xmlns:a16="http://schemas.microsoft.com/office/drawing/2014/main" id="{60FF69C6-6211-B5C4-7847-5EB4D5F8315E}"/>
              </a:ext>
            </a:extLst>
          </p:cNvPr>
          <p:cNvSpPr>
            <a:spLocks noGrp="1"/>
          </p:cNvSpPr>
          <p:nvPr>
            <p:ph idx="1"/>
          </p:nvPr>
        </p:nvSpPr>
        <p:spPr>
          <a:xfrm>
            <a:off x="838200" y="1497496"/>
            <a:ext cx="10515600" cy="4679467"/>
          </a:xfrm>
        </p:spPr>
        <p:txBody>
          <a:bodyPr>
            <a:normAutofit/>
          </a:bodyPr>
          <a:lstStyle/>
          <a:p>
            <a:pPr marL="342900" lvl="0" indent="-342900" algn="just">
              <a:lnSpc>
                <a:spcPct val="115000"/>
              </a:lnSpc>
              <a:spcAft>
                <a:spcPts val="1000"/>
              </a:spcAft>
              <a:buSzPts val="1000"/>
              <a:buFont typeface="Symbol" panose="05050102010706020507" pitchFamily="18" charset="2"/>
              <a:buChar char=""/>
              <a:tabLst>
                <a:tab pos="228600" algn="l"/>
              </a:tabLst>
            </a:pPr>
            <a:r>
              <a:rPr lang="en-US" sz="1800" dirty="0">
                <a:solidFill>
                  <a:srgbClr val="000000"/>
                </a:solidFill>
                <a:effectLst/>
                <a:latin typeface="Arial" panose="020B0604020202020204" pitchFamily="34" charset="0"/>
                <a:ea typeface="Times New Roman" panose="02020603050405020304" pitchFamily="18" charset="0"/>
              </a:rPr>
              <a:t>12.6 million to support the work outlined in the 2018-2023 Nursing Home Plan, which includes adding to the supply of nursing home beds in the province: this covers the cost of 3 new nursing homes opening in 2023/24 including the 60-bed home in Saint John and two 60-bed homes in Moncton.</a:t>
            </a:r>
            <a:endParaRPr lang="en-CA"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15000"/>
              </a:lnSpc>
              <a:spcAft>
                <a:spcPts val="1000"/>
              </a:spcAft>
              <a:buSzPts val="1000"/>
              <a:buFont typeface="Symbol" panose="05050102010706020507" pitchFamily="18" charset="2"/>
              <a:buChar char=""/>
              <a:tabLst>
                <a:tab pos="228600" algn="l"/>
              </a:tabLst>
            </a:pPr>
            <a:r>
              <a:rPr lang="en-US" sz="1800" dirty="0">
                <a:solidFill>
                  <a:srgbClr val="000000"/>
                </a:solidFill>
                <a:effectLst/>
                <a:latin typeface="Arial" panose="020B0604020202020204" pitchFamily="34" charset="0"/>
                <a:ea typeface="Times New Roman" panose="02020603050405020304" pitchFamily="18" charset="0"/>
              </a:rPr>
              <a:t>$2 million to provide resources needed to help seniors remain in their homes longer: this is an investment that will support the expansion of the Nursing Home Without Walls initiative in 2023-24.  </a:t>
            </a:r>
            <a:endParaRPr lang="en-CA"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15000"/>
              </a:lnSpc>
              <a:spcAft>
                <a:spcPts val="1000"/>
              </a:spcAft>
              <a:buSzPts val="1000"/>
              <a:buFont typeface="Symbol" panose="05050102010706020507" pitchFamily="18" charset="2"/>
              <a:buChar char=""/>
              <a:tabLst>
                <a:tab pos="228600" algn="l"/>
              </a:tabLst>
            </a:pPr>
            <a:r>
              <a:rPr lang="en-US" sz="1800" dirty="0">
                <a:solidFill>
                  <a:srgbClr val="000000"/>
                </a:solidFill>
                <a:effectLst/>
                <a:latin typeface="Arial" panose="020B0604020202020204" pitchFamily="34" charset="0"/>
                <a:ea typeface="Times New Roman" panose="02020603050405020304" pitchFamily="18" charset="0"/>
              </a:rPr>
              <a:t>$44.9 million to increase wages for Personal Support Workers in home support and special care homes: this represents a wage increase of $2.50/hour for Personal Support Workers.  A breakdown of the average wages is provided in the table below*.</a:t>
            </a:r>
            <a:endParaRPr lang="en-CA" sz="1800" dirty="0">
              <a:solidFill>
                <a:srgbClr val="000000"/>
              </a:solidFill>
              <a:effectLst/>
              <a:latin typeface="Calibri" panose="020F0502020204030204" pitchFamily="34" charset="0"/>
              <a:ea typeface="Calibri" panose="020F0502020204030204" pitchFamily="34" charset="0"/>
            </a:endParaRPr>
          </a:p>
          <a:p>
            <a:pPr marL="0" indent="0" algn="just">
              <a:lnSpc>
                <a:spcPct val="115000"/>
              </a:lnSpc>
              <a:spcAft>
                <a:spcPts val="1000"/>
              </a:spcAft>
              <a:buNone/>
            </a:pPr>
            <a:r>
              <a:rPr lang="en-US" sz="1800" dirty="0">
                <a:solidFill>
                  <a:srgbClr val="000000"/>
                </a:solidFill>
                <a:effectLst/>
                <a:latin typeface="Arial" panose="020B0604020202020204" pitchFamily="34" charset="0"/>
                <a:ea typeface="Calibri" panose="020F0502020204030204" pitchFamily="34" charset="0"/>
              </a:rPr>
              <a:t> </a:t>
            </a:r>
            <a:endParaRPr lang="en-CA" sz="1800" dirty="0">
              <a:effectLst/>
              <a:latin typeface="Calibri" panose="020F0502020204030204" pitchFamily="34" charset="0"/>
              <a:ea typeface="Calibri" panose="020F0502020204030204" pitchFamily="34" charset="0"/>
            </a:endParaRPr>
          </a:p>
          <a:p>
            <a:endParaRPr lang="en-CA" dirty="0"/>
          </a:p>
        </p:txBody>
      </p:sp>
    </p:spTree>
    <p:extLst>
      <p:ext uri="{BB962C8B-B14F-4D97-AF65-F5344CB8AC3E}">
        <p14:creationId xmlns:p14="http://schemas.microsoft.com/office/powerpoint/2010/main" val="113738947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1">
            <a:extLst>
              <a:ext uri="{FF2B5EF4-FFF2-40B4-BE49-F238E27FC236}">
                <a16:creationId xmlns:a16="http://schemas.microsoft.com/office/drawing/2014/main" id="{CBCB453D-6B6E-DC57-1EBA-D44BF16DA023}"/>
              </a:ext>
            </a:extLst>
          </p:cNvPr>
          <p:cNvSpPr>
            <a:spLocks noGrp="1" noChangeArrowheads="1"/>
          </p:cNvSpPr>
          <p:nvPr>
            <p:ph type="title"/>
          </p:nvPr>
        </p:nvSpPr>
        <p:spPr bwMode="auto">
          <a:xfrm>
            <a:off x="742950" y="742951"/>
            <a:ext cx="3476625" cy="496252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fontAlgn="base">
              <a:spcAft>
                <a:spcPct val="0"/>
              </a:spcAft>
              <a:buClrTx/>
              <a:buSzTx/>
              <a:tabLst/>
            </a:pPr>
            <a:r>
              <a:rPr kumimoji="0" lang="en-US" altLang="en-US" sz="1900" b="1" i="0" u="none" strike="noStrike" kern="1200" cap="none" normalizeH="0" baseline="0" dirty="0">
                <a:ln>
                  <a:noFill/>
                </a:ln>
                <a:solidFill>
                  <a:srgbClr val="FFFFFF"/>
                </a:solidFill>
                <a:effectLst/>
                <a:latin typeface="+mj-lt"/>
                <a:ea typeface="+mj-ea"/>
                <a:cs typeface="+mj-cs"/>
              </a:rPr>
              <a:t>*Summary of Average Wage Rates for Human Service Workers</a:t>
            </a:r>
            <a:endParaRPr kumimoji="0" lang="en-US" altLang="en-US" sz="1900" b="0" i="0" u="none" strike="noStrike" kern="1200" cap="none" normalizeH="0" baseline="0" dirty="0">
              <a:ln>
                <a:noFill/>
              </a:ln>
              <a:solidFill>
                <a:srgbClr val="FFFFFF"/>
              </a:solidFill>
              <a:effectLst/>
              <a:latin typeface="+mj-lt"/>
              <a:ea typeface="+mj-ea"/>
              <a:cs typeface="+mj-cs"/>
            </a:endParaRPr>
          </a:p>
          <a:p>
            <a:pPr marL="0" marR="0" lvl="0" indent="0" algn="ctr" fontAlgn="base">
              <a:spcAft>
                <a:spcPct val="0"/>
              </a:spcAft>
              <a:buClrTx/>
              <a:buSzTx/>
              <a:tabLst/>
            </a:pPr>
            <a:r>
              <a:rPr kumimoji="0" lang="en-US" altLang="en-US" sz="1900" b="0" i="0" u="none" strike="noStrike" kern="1200" cap="none" normalizeH="0" baseline="0" dirty="0">
                <a:ln>
                  <a:noFill/>
                </a:ln>
                <a:solidFill>
                  <a:srgbClr val="FFFFFF"/>
                </a:solidFill>
                <a:effectLst/>
                <a:latin typeface="+mj-lt"/>
                <a:ea typeface="+mj-ea"/>
                <a:cs typeface="+mj-cs"/>
              </a:rPr>
              <a:t>Note: while Social Development does not dictate the minimum wage for Human Service Workers (except for Home Support who are under contract), the following table summarizes the ‘</a:t>
            </a:r>
            <a:r>
              <a:rPr kumimoji="0" lang="en-US" altLang="en-US" sz="1900" b="0" i="0" u="sng" strike="noStrike" kern="1200" cap="none" normalizeH="0" baseline="0" dirty="0">
                <a:ln>
                  <a:noFill/>
                </a:ln>
                <a:solidFill>
                  <a:srgbClr val="FFFFFF"/>
                </a:solidFill>
                <a:effectLst/>
                <a:latin typeface="+mj-lt"/>
                <a:ea typeface="+mj-ea"/>
                <a:cs typeface="+mj-cs"/>
              </a:rPr>
              <a:t>average’</a:t>
            </a:r>
            <a:r>
              <a:rPr kumimoji="0" lang="en-US" altLang="en-US" sz="1900" b="0" i="0" u="none" strike="noStrike" kern="1200" cap="none" normalizeH="0" baseline="0" dirty="0">
                <a:ln>
                  <a:noFill/>
                </a:ln>
                <a:solidFill>
                  <a:srgbClr val="FFFFFF"/>
                </a:solidFill>
                <a:effectLst/>
                <a:latin typeface="+mj-lt"/>
                <a:ea typeface="+mj-ea"/>
                <a:cs typeface="+mj-cs"/>
              </a:rPr>
              <a:t> wages for all other settings. This excludes nursing homes, whose Resident Attendant wages are dictated by collective agreements.</a:t>
            </a:r>
          </a:p>
          <a:p>
            <a:pPr marL="0" marR="0" lvl="0" indent="0" algn="ctr" fontAlgn="base">
              <a:spcAft>
                <a:spcPct val="0"/>
              </a:spcAft>
              <a:buClrTx/>
              <a:buSzTx/>
              <a:tabLst/>
            </a:pPr>
            <a:endParaRPr kumimoji="0" lang="en-US" altLang="en-US" sz="1900" b="0" i="0" u="none" strike="noStrike" kern="1200" cap="none" normalizeH="0" baseline="0" dirty="0">
              <a:ln>
                <a:noFill/>
              </a:ln>
              <a:solidFill>
                <a:srgbClr val="FFFFFF"/>
              </a:solidFill>
              <a:effectLst/>
              <a:latin typeface="+mj-lt"/>
              <a:ea typeface="+mj-ea"/>
              <a:cs typeface="+mj-cs"/>
            </a:endParaRPr>
          </a:p>
        </p:txBody>
      </p:sp>
      <p:graphicFrame>
        <p:nvGraphicFramePr>
          <p:cNvPr id="4" name="Content Placeholder 3">
            <a:extLst>
              <a:ext uri="{FF2B5EF4-FFF2-40B4-BE49-F238E27FC236}">
                <a16:creationId xmlns:a16="http://schemas.microsoft.com/office/drawing/2014/main" id="{E0EE8864-BB43-5FC4-1735-6ED6E44DCCF9}"/>
              </a:ext>
            </a:extLst>
          </p:cNvPr>
          <p:cNvGraphicFramePr>
            <a:graphicFrameLocks noGrp="1"/>
          </p:cNvGraphicFramePr>
          <p:nvPr>
            <p:ph idx="1"/>
            <p:extLst>
              <p:ext uri="{D42A27DB-BD31-4B8C-83A1-F6EECF244321}">
                <p14:modId xmlns:p14="http://schemas.microsoft.com/office/powerpoint/2010/main" val="793529551"/>
              </p:ext>
            </p:extLst>
          </p:nvPr>
        </p:nvGraphicFramePr>
        <p:xfrm>
          <a:off x="5153822" y="667381"/>
          <a:ext cx="6553546" cy="5531182"/>
        </p:xfrm>
        <a:graphic>
          <a:graphicData uri="http://schemas.openxmlformats.org/drawingml/2006/table">
            <a:tbl>
              <a:tblPr firstRow="1" firstCol="1" bandRow="1"/>
              <a:tblGrid>
                <a:gridCol w="3354630">
                  <a:extLst>
                    <a:ext uri="{9D8B030D-6E8A-4147-A177-3AD203B41FA5}">
                      <a16:colId xmlns:a16="http://schemas.microsoft.com/office/drawing/2014/main" val="596027475"/>
                    </a:ext>
                  </a:extLst>
                </a:gridCol>
                <a:gridCol w="1599458">
                  <a:extLst>
                    <a:ext uri="{9D8B030D-6E8A-4147-A177-3AD203B41FA5}">
                      <a16:colId xmlns:a16="http://schemas.microsoft.com/office/drawing/2014/main" val="3941480699"/>
                    </a:ext>
                  </a:extLst>
                </a:gridCol>
                <a:gridCol w="1599458">
                  <a:extLst>
                    <a:ext uri="{9D8B030D-6E8A-4147-A177-3AD203B41FA5}">
                      <a16:colId xmlns:a16="http://schemas.microsoft.com/office/drawing/2014/main" val="2062409146"/>
                    </a:ext>
                  </a:extLst>
                </a:gridCol>
              </a:tblGrid>
              <a:tr h="505007">
                <a:tc>
                  <a:txBody>
                    <a:bodyPr/>
                    <a:lstStyle/>
                    <a:p>
                      <a:pPr algn="just" fontAlgn="t">
                        <a:lnSpc>
                          <a:spcPct val="115000"/>
                        </a:lnSpc>
                        <a:spcBef>
                          <a:spcPts val="0"/>
                        </a:spcBef>
                        <a:spcAft>
                          <a:spcPts val="1000"/>
                        </a:spcAft>
                      </a:pPr>
                      <a:r>
                        <a:rPr lang="en-US" sz="2300" b="1" i="0" u="none" strike="noStrike" dirty="0">
                          <a:solidFill>
                            <a:srgbClr val="FFFFFF"/>
                          </a:solidFill>
                          <a:effectLst/>
                          <a:latin typeface="Arial" panose="020B0604020202020204" pitchFamily="34" charset="0"/>
                          <a:ea typeface="Calibri" panose="020F0502020204030204" pitchFamily="34" charset="0"/>
                        </a:rPr>
                        <a:t>Setting</a:t>
                      </a:r>
                      <a:endParaRPr lang="en-US" sz="3800" b="0" i="0" u="none" strike="noStrike" dirty="0">
                        <a:effectLst/>
                        <a:latin typeface="Arial" panose="020B0604020202020204" pitchFamily="34" charset="0"/>
                      </a:endParaRPr>
                    </a:p>
                  </a:txBody>
                  <a:tcPr marL="144978" marR="144978" marT="2013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fontAlgn="t">
                        <a:lnSpc>
                          <a:spcPct val="115000"/>
                        </a:lnSpc>
                        <a:spcBef>
                          <a:spcPts val="0"/>
                        </a:spcBef>
                        <a:spcAft>
                          <a:spcPts val="1000"/>
                        </a:spcAft>
                      </a:pPr>
                      <a:r>
                        <a:rPr lang="en-US" sz="2300" b="1" i="0" u="none" strike="noStrike" dirty="0">
                          <a:solidFill>
                            <a:srgbClr val="FFFFFF"/>
                          </a:solidFill>
                          <a:effectLst/>
                          <a:latin typeface="Arial" panose="020B0604020202020204" pitchFamily="34" charset="0"/>
                          <a:ea typeface="Calibri" panose="020F0502020204030204" pitchFamily="34" charset="0"/>
                        </a:rPr>
                        <a:t>2022-23</a:t>
                      </a:r>
                      <a:endParaRPr lang="en-US" sz="3800" b="0" i="0" u="none" strike="noStrike" dirty="0">
                        <a:effectLst/>
                        <a:latin typeface="Arial" panose="020B0604020202020204" pitchFamily="34" charset="0"/>
                      </a:endParaRPr>
                    </a:p>
                  </a:txBody>
                  <a:tcPr marL="144978" marR="144978" marT="2013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fontAlgn="t">
                        <a:lnSpc>
                          <a:spcPct val="115000"/>
                        </a:lnSpc>
                        <a:spcBef>
                          <a:spcPts val="0"/>
                        </a:spcBef>
                        <a:spcAft>
                          <a:spcPts val="1000"/>
                        </a:spcAft>
                      </a:pPr>
                      <a:r>
                        <a:rPr lang="en-US" sz="2300" b="1" i="0" u="none" strike="noStrike" dirty="0">
                          <a:solidFill>
                            <a:srgbClr val="FFFFFF"/>
                          </a:solidFill>
                          <a:effectLst/>
                          <a:latin typeface="Arial" panose="020B0604020202020204" pitchFamily="34" charset="0"/>
                          <a:ea typeface="Calibri" panose="020F0502020204030204" pitchFamily="34" charset="0"/>
                        </a:rPr>
                        <a:t>2023-24</a:t>
                      </a:r>
                      <a:endParaRPr lang="en-US" sz="3800" b="0" i="0" u="none" strike="noStrike" dirty="0">
                        <a:effectLst/>
                        <a:latin typeface="Arial" panose="020B0604020202020204" pitchFamily="34" charset="0"/>
                      </a:endParaRPr>
                    </a:p>
                  </a:txBody>
                  <a:tcPr marL="144978" marR="144978" marT="201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686939796"/>
                  </a:ext>
                </a:extLst>
              </a:tr>
              <a:tr h="1588584">
                <a:tc>
                  <a:txBody>
                    <a:bodyPr/>
                    <a:lstStyle/>
                    <a:p>
                      <a:pPr algn="just" fontAlgn="t">
                        <a:lnSpc>
                          <a:spcPct val="115000"/>
                        </a:lnSpc>
                        <a:spcBef>
                          <a:spcPts val="0"/>
                        </a:spcBef>
                        <a:spcAft>
                          <a:spcPts val="1000"/>
                        </a:spcAft>
                      </a:pPr>
                      <a:r>
                        <a:rPr lang="en-US" sz="2300" b="1" i="0" u="none" strike="noStrike" dirty="0">
                          <a:solidFill>
                            <a:srgbClr val="000000"/>
                          </a:solidFill>
                          <a:effectLst/>
                          <a:latin typeface="Arial" panose="020B0604020202020204" pitchFamily="34" charset="0"/>
                          <a:ea typeface="Calibri" panose="020F0502020204030204" pitchFamily="34" charset="0"/>
                        </a:rPr>
                        <a:t>Home Support </a:t>
                      </a:r>
                      <a:endParaRPr lang="en-US" sz="3800" b="0" i="0" u="none" strike="noStrike" dirty="0">
                        <a:effectLst/>
                        <a:latin typeface="Arial" panose="020B0604020202020204" pitchFamily="34" charset="0"/>
                      </a:endParaRPr>
                    </a:p>
                    <a:p>
                      <a:pPr algn="just" fontAlgn="t">
                        <a:lnSpc>
                          <a:spcPct val="115000"/>
                        </a:lnSpc>
                        <a:spcBef>
                          <a:spcPts val="0"/>
                        </a:spcBef>
                        <a:spcAft>
                          <a:spcPts val="1000"/>
                        </a:spcAft>
                      </a:pPr>
                      <a:r>
                        <a:rPr lang="en-US" sz="2300" b="1" i="0" u="none" strike="noStrike" dirty="0">
                          <a:solidFill>
                            <a:srgbClr val="000000"/>
                          </a:solidFill>
                          <a:effectLst/>
                          <a:latin typeface="Arial" panose="020B0604020202020204" pitchFamily="34" charset="0"/>
                          <a:ea typeface="Calibri" panose="020F0502020204030204" pitchFamily="34" charset="0"/>
                        </a:rPr>
                        <a:t>(Minimum contracted rate)</a:t>
                      </a:r>
                      <a:endParaRPr lang="en-US" sz="3800" b="0" i="0" u="none" strike="noStrike" dirty="0">
                        <a:effectLst/>
                        <a:latin typeface="Arial" panose="020B0604020202020204" pitchFamily="34" charset="0"/>
                      </a:endParaRPr>
                    </a:p>
                  </a:txBody>
                  <a:tcPr marL="144978" marR="144978" marT="20136"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just" fontAlgn="t">
                        <a:lnSpc>
                          <a:spcPct val="115000"/>
                        </a:lnSpc>
                        <a:spcBef>
                          <a:spcPts val="0"/>
                        </a:spcBef>
                        <a:spcAft>
                          <a:spcPts val="1000"/>
                        </a:spcAft>
                      </a:pPr>
                      <a:r>
                        <a:rPr lang="en-US" sz="2300" b="0" i="0" u="none" strike="noStrike" dirty="0">
                          <a:solidFill>
                            <a:srgbClr val="000000"/>
                          </a:solidFill>
                          <a:effectLst/>
                          <a:latin typeface="Arial" panose="020B0604020202020204" pitchFamily="34" charset="0"/>
                          <a:ea typeface="Calibri" panose="020F0502020204030204" pitchFamily="34" charset="0"/>
                        </a:rPr>
                        <a:t>$17.50</a:t>
                      </a:r>
                      <a:endParaRPr lang="en-US" sz="3800" b="0" i="0" u="none" strike="noStrike" dirty="0">
                        <a:effectLst/>
                        <a:latin typeface="Arial" panose="020B0604020202020204" pitchFamily="34" charset="0"/>
                      </a:endParaRPr>
                    </a:p>
                  </a:txBody>
                  <a:tcPr marL="144978" marR="144978" marT="20136"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just" fontAlgn="t">
                        <a:lnSpc>
                          <a:spcPct val="115000"/>
                        </a:lnSpc>
                        <a:spcBef>
                          <a:spcPts val="0"/>
                        </a:spcBef>
                        <a:spcAft>
                          <a:spcPts val="1000"/>
                        </a:spcAft>
                      </a:pPr>
                      <a:r>
                        <a:rPr lang="en-US" sz="2300" b="0" i="0" u="none" strike="noStrike" dirty="0">
                          <a:solidFill>
                            <a:srgbClr val="000000"/>
                          </a:solidFill>
                          <a:effectLst/>
                          <a:latin typeface="Arial" panose="020B0604020202020204" pitchFamily="34" charset="0"/>
                          <a:ea typeface="Calibri" panose="020F0502020204030204" pitchFamily="34" charset="0"/>
                        </a:rPr>
                        <a:t>$20.00</a:t>
                      </a:r>
                      <a:endParaRPr lang="en-US" sz="3800" b="0" i="0" u="none" strike="noStrike" dirty="0">
                        <a:effectLst/>
                        <a:latin typeface="Arial" panose="020B0604020202020204" pitchFamily="34" charset="0"/>
                      </a:endParaRPr>
                    </a:p>
                  </a:txBody>
                  <a:tcPr marL="144978" marR="144978" marT="20136"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1329482536"/>
                  </a:ext>
                </a:extLst>
              </a:tr>
              <a:tr h="505007">
                <a:tc>
                  <a:txBody>
                    <a:bodyPr/>
                    <a:lstStyle/>
                    <a:p>
                      <a:pPr algn="just" fontAlgn="t">
                        <a:lnSpc>
                          <a:spcPct val="115000"/>
                        </a:lnSpc>
                        <a:spcBef>
                          <a:spcPts val="0"/>
                        </a:spcBef>
                        <a:spcAft>
                          <a:spcPts val="1000"/>
                        </a:spcAft>
                      </a:pPr>
                      <a:r>
                        <a:rPr lang="en-US" sz="2300" b="1" i="0" u="none" strike="noStrike" dirty="0">
                          <a:effectLst/>
                          <a:latin typeface="Arial" panose="020B0604020202020204" pitchFamily="34" charset="0"/>
                          <a:ea typeface="Calibri" panose="020F0502020204030204" pitchFamily="34" charset="0"/>
                        </a:rPr>
                        <a:t>Special Care Homes</a:t>
                      </a:r>
                      <a:endParaRPr lang="en-US" sz="3800" b="0" i="0" u="none" strike="noStrike" dirty="0">
                        <a:effectLst/>
                        <a:latin typeface="Arial" panose="020B0604020202020204" pitchFamily="34" charset="0"/>
                      </a:endParaRPr>
                    </a:p>
                  </a:txBody>
                  <a:tcPr marL="144978" marR="144978" marT="20136"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fontAlgn="t">
                        <a:lnSpc>
                          <a:spcPct val="115000"/>
                        </a:lnSpc>
                        <a:spcBef>
                          <a:spcPts val="0"/>
                        </a:spcBef>
                        <a:spcAft>
                          <a:spcPts val="1000"/>
                        </a:spcAft>
                      </a:pPr>
                      <a:r>
                        <a:rPr lang="en-US" sz="2300" b="0" i="0" u="none" strike="noStrike" dirty="0">
                          <a:effectLst/>
                          <a:latin typeface="Arial" panose="020B0604020202020204" pitchFamily="34" charset="0"/>
                          <a:ea typeface="Calibri" panose="020F0502020204030204" pitchFamily="34" charset="0"/>
                        </a:rPr>
                        <a:t>$16.50</a:t>
                      </a:r>
                      <a:endParaRPr lang="en-US" sz="3800" b="0" i="0" u="none" strike="noStrike" dirty="0">
                        <a:effectLst/>
                        <a:latin typeface="Arial" panose="020B0604020202020204" pitchFamily="34" charset="0"/>
                      </a:endParaRPr>
                    </a:p>
                  </a:txBody>
                  <a:tcPr marL="144978" marR="144978" marT="20136"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fontAlgn="t">
                        <a:lnSpc>
                          <a:spcPct val="115000"/>
                        </a:lnSpc>
                        <a:spcBef>
                          <a:spcPts val="0"/>
                        </a:spcBef>
                        <a:spcAft>
                          <a:spcPts val="1000"/>
                        </a:spcAft>
                      </a:pPr>
                      <a:r>
                        <a:rPr lang="en-US" sz="2300" b="0" i="0" u="none" strike="noStrike" dirty="0">
                          <a:effectLst/>
                          <a:latin typeface="Arial" panose="020B0604020202020204" pitchFamily="34" charset="0"/>
                          <a:ea typeface="Calibri" panose="020F0502020204030204" pitchFamily="34" charset="0"/>
                        </a:rPr>
                        <a:t>$19.00</a:t>
                      </a:r>
                      <a:endParaRPr lang="en-US" sz="3800" b="0" i="0" u="none" strike="noStrike" dirty="0">
                        <a:effectLst/>
                        <a:latin typeface="Arial" panose="020B0604020202020204" pitchFamily="34" charset="0"/>
                      </a:endParaRPr>
                    </a:p>
                  </a:txBody>
                  <a:tcPr marL="144978" marR="144978" marT="20136"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811512329"/>
                  </a:ext>
                </a:extLst>
              </a:tr>
              <a:tr h="912556">
                <a:tc>
                  <a:txBody>
                    <a:bodyPr/>
                    <a:lstStyle/>
                    <a:p>
                      <a:pPr algn="just" fontAlgn="t">
                        <a:lnSpc>
                          <a:spcPct val="115000"/>
                        </a:lnSpc>
                        <a:spcBef>
                          <a:spcPts val="0"/>
                        </a:spcBef>
                        <a:spcAft>
                          <a:spcPts val="1000"/>
                        </a:spcAft>
                      </a:pPr>
                      <a:r>
                        <a:rPr lang="en-US" sz="2300" b="1" i="0" u="none" strike="noStrike" dirty="0">
                          <a:solidFill>
                            <a:srgbClr val="000000"/>
                          </a:solidFill>
                          <a:effectLst/>
                          <a:latin typeface="Arial" panose="020B0604020202020204" pitchFamily="34" charset="0"/>
                          <a:ea typeface="Calibri" panose="020F0502020204030204" pitchFamily="34" charset="0"/>
                        </a:rPr>
                        <a:t>Community Residences</a:t>
                      </a:r>
                      <a:endParaRPr lang="en-US" sz="3800" b="0" i="0" u="none" strike="noStrike" dirty="0">
                        <a:effectLst/>
                        <a:latin typeface="Arial" panose="020B0604020202020204" pitchFamily="34" charset="0"/>
                      </a:endParaRPr>
                    </a:p>
                  </a:txBody>
                  <a:tcPr marL="144978" marR="144978" marT="20136"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just" fontAlgn="t">
                        <a:lnSpc>
                          <a:spcPct val="115000"/>
                        </a:lnSpc>
                        <a:spcBef>
                          <a:spcPts val="0"/>
                        </a:spcBef>
                        <a:spcAft>
                          <a:spcPts val="1000"/>
                        </a:spcAft>
                      </a:pPr>
                      <a:r>
                        <a:rPr lang="en-US" sz="2300" b="0" i="0" u="none" strike="noStrike" dirty="0">
                          <a:solidFill>
                            <a:srgbClr val="000000"/>
                          </a:solidFill>
                          <a:effectLst/>
                          <a:latin typeface="Arial" panose="020B0604020202020204" pitchFamily="34" charset="0"/>
                          <a:ea typeface="Calibri" panose="020F0502020204030204" pitchFamily="34" charset="0"/>
                        </a:rPr>
                        <a:t>$18.80</a:t>
                      </a:r>
                      <a:endParaRPr lang="en-US" sz="3800" b="0" i="0" u="none" strike="noStrike" dirty="0">
                        <a:effectLst/>
                        <a:latin typeface="Arial" panose="020B0604020202020204" pitchFamily="34" charset="0"/>
                      </a:endParaRPr>
                    </a:p>
                  </a:txBody>
                  <a:tcPr marL="144978" marR="144978" marT="20136"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just" fontAlgn="t">
                        <a:lnSpc>
                          <a:spcPct val="115000"/>
                        </a:lnSpc>
                        <a:spcBef>
                          <a:spcPts val="0"/>
                        </a:spcBef>
                        <a:spcAft>
                          <a:spcPts val="1000"/>
                        </a:spcAft>
                      </a:pPr>
                      <a:r>
                        <a:rPr lang="en-US" sz="2300" b="0" i="0" u="none" strike="noStrike" dirty="0">
                          <a:solidFill>
                            <a:srgbClr val="000000"/>
                          </a:solidFill>
                          <a:effectLst/>
                          <a:latin typeface="Arial" panose="020B0604020202020204" pitchFamily="34" charset="0"/>
                          <a:ea typeface="Calibri" panose="020F0502020204030204" pitchFamily="34" charset="0"/>
                        </a:rPr>
                        <a:t>$19.80</a:t>
                      </a:r>
                      <a:endParaRPr lang="en-US" sz="3800" b="0" i="0" u="none" strike="noStrike" dirty="0">
                        <a:effectLst/>
                        <a:latin typeface="Arial" panose="020B0604020202020204" pitchFamily="34" charset="0"/>
                      </a:endParaRPr>
                    </a:p>
                  </a:txBody>
                  <a:tcPr marL="144978" marR="144978" marT="20136"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2900964365"/>
                  </a:ext>
                </a:extLst>
              </a:tr>
              <a:tr h="505007">
                <a:tc>
                  <a:txBody>
                    <a:bodyPr/>
                    <a:lstStyle/>
                    <a:p>
                      <a:pPr algn="just" fontAlgn="t">
                        <a:lnSpc>
                          <a:spcPct val="115000"/>
                        </a:lnSpc>
                        <a:spcBef>
                          <a:spcPts val="0"/>
                        </a:spcBef>
                        <a:spcAft>
                          <a:spcPts val="1000"/>
                        </a:spcAft>
                      </a:pPr>
                      <a:r>
                        <a:rPr lang="en-US" sz="2300" b="1" i="0" u="none" strike="noStrike" dirty="0">
                          <a:effectLst/>
                          <a:latin typeface="Arial" panose="020B0604020202020204" pitchFamily="34" charset="0"/>
                          <a:ea typeface="Calibri" panose="020F0502020204030204" pitchFamily="34" charset="0"/>
                        </a:rPr>
                        <a:t>Family Support</a:t>
                      </a:r>
                      <a:endParaRPr lang="en-US" sz="3800" b="0" i="0" u="none" strike="noStrike" dirty="0">
                        <a:effectLst/>
                        <a:latin typeface="Arial" panose="020B0604020202020204" pitchFamily="34" charset="0"/>
                      </a:endParaRPr>
                    </a:p>
                  </a:txBody>
                  <a:tcPr marL="144978" marR="144978" marT="20136"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fontAlgn="t">
                        <a:lnSpc>
                          <a:spcPct val="115000"/>
                        </a:lnSpc>
                        <a:spcBef>
                          <a:spcPts val="0"/>
                        </a:spcBef>
                        <a:spcAft>
                          <a:spcPts val="1000"/>
                        </a:spcAft>
                      </a:pPr>
                      <a:r>
                        <a:rPr lang="en-US" sz="2300" b="0" i="0" u="none" strike="noStrike" dirty="0">
                          <a:effectLst/>
                          <a:latin typeface="Arial" panose="020B0604020202020204" pitchFamily="34" charset="0"/>
                          <a:ea typeface="Calibri" panose="020F0502020204030204" pitchFamily="34" charset="0"/>
                        </a:rPr>
                        <a:t>$18.80</a:t>
                      </a:r>
                      <a:endParaRPr lang="en-US" sz="3800" b="0" i="0" u="none" strike="noStrike" dirty="0">
                        <a:effectLst/>
                        <a:latin typeface="Arial" panose="020B0604020202020204" pitchFamily="34" charset="0"/>
                      </a:endParaRPr>
                    </a:p>
                  </a:txBody>
                  <a:tcPr marL="144978" marR="144978" marT="20136"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fontAlgn="t">
                        <a:lnSpc>
                          <a:spcPct val="115000"/>
                        </a:lnSpc>
                        <a:spcBef>
                          <a:spcPts val="0"/>
                        </a:spcBef>
                        <a:spcAft>
                          <a:spcPts val="1000"/>
                        </a:spcAft>
                      </a:pPr>
                      <a:r>
                        <a:rPr lang="en-US" sz="2300" b="0" i="0" u="none" strike="noStrike" dirty="0">
                          <a:effectLst/>
                          <a:latin typeface="Arial" panose="020B0604020202020204" pitchFamily="34" charset="0"/>
                          <a:ea typeface="Calibri" panose="020F0502020204030204" pitchFamily="34" charset="0"/>
                        </a:rPr>
                        <a:t>$ 19.80</a:t>
                      </a:r>
                      <a:endParaRPr lang="en-US" sz="3800" b="0" i="0" u="none" strike="noStrike" dirty="0">
                        <a:effectLst/>
                        <a:latin typeface="Arial" panose="020B0604020202020204" pitchFamily="34" charset="0"/>
                      </a:endParaRPr>
                    </a:p>
                  </a:txBody>
                  <a:tcPr marL="144978" marR="144978" marT="20136"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631471860"/>
                  </a:ext>
                </a:extLst>
              </a:tr>
              <a:tr h="505007">
                <a:tc>
                  <a:txBody>
                    <a:bodyPr/>
                    <a:lstStyle/>
                    <a:p>
                      <a:pPr algn="just" fontAlgn="t">
                        <a:lnSpc>
                          <a:spcPct val="115000"/>
                        </a:lnSpc>
                        <a:spcBef>
                          <a:spcPts val="0"/>
                        </a:spcBef>
                        <a:spcAft>
                          <a:spcPts val="1000"/>
                        </a:spcAft>
                      </a:pPr>
                      <a:r>
                        <a:rPr lang="en-US" sz="2300" b="1" i="0" u="none" strike="noStrike" dirty="0">
                          <a:solidFill>
                            <a:srgbClr val="000000"/>
                          </a:solidFill>
                          <a:effectLst/>
                          <a:latin typeface="Arial" panose="020B0604020202020204" pitchFamily="34" charset="0"/>
                          <a:ea typeface="Calibri" panose="020F0502020204030204" pitchFamily="34" charset="0"/>
                        </a:rPr>
                        <a:t>Attendant Care</a:t>
                      </a:r>
                      <a:endParaRPr lang="en-US" sz="3800" b="0" i="0" u="none" strike="noStrike" dirty="0">
                        <a:effectLst/>
                        <a:latin typeface="Arial" panose="020B0604020202020204" pitchFamily="34" charset="0"/>
                      </a:endParaRPr>
                    </a:p>
                  </a:txBody>
                  <a:tcPr marL="144978" marR="144978" marT="20136"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just" fontAlgn="t">
                        <a:lnSpc>
                          <a:spcPct val="115000"/>
                        </a:lnSpc>
                        <a:spcBef>
                          <a:spcPts val="0"/>
                        </a:spcBef>
                        <a:spcAft>
                          <a:spcPts val="1000"/>
                        </a:spcAft>
                      </a:pPr>
                      <a:r>
                        <a:rPr lang="en-US" sz="2300" b="0" i="0" u="none" strike="noStrike" dirty="0">
                          <a:solidFill>
                            <a:srgbClr val="000000"/>
                          </a:solidFill>
                          <a:effectLst/>
                          <a:latin typeface="Arial" panose="020B0604020202020204" pitchFamily="34" charset="0"/>
                          <a:ea typeface="Calibri" panose="020F0502020204030204" pitchFamily="34" charset="0"/>
                        </a:rPr>
                        <a:t>$18.80</a:t>
                      </a:r>
                      <a:endParaRPr lang="en-US" sz="3800" b="0" i="0" u="none" strike="noStrike" dirty="0">
                        <a:effectLst/>
                        <a:latin typeface="Arial" panose="020B0604020202020204" pitchFamily="34" charset="0"/>
                      </a:endParaRPr>
                    </a:p>
                  </a:txBody>
                  <a:tcPr marL="144978" marR="144978" marT="20136"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just" fontAlgn="t">
                        <a:lnSpc>
                          <a:spcPct val="115000"/>
                        </a:lnSpc>
                        <a:spcBef>
                          <a:spcPts val="0"/>
                        </a:spcBef>
                        <a:spcAft>
                          <a:spcPts val="1000"/>
                        </a:spcAft>
                      </a:pPr>
                      <a:r>
                        <a:rPr lang="en-US" sz="2300" b="0" i="0" u="none" strike="noStrike" dirty="0">
                          <a:solidFill>
                            <a:srgbClr val="000000"/>
                          </a:solidFill>
                          <a:effectLst/>
                          <a:latin typeface="Arial" panose="020B0604020202020204" pitchFamily="34" charset="0"/>
                          <a:ea typeface="Calibri" panose="020F0502020204030204" pitchFamily="34" charset="0"/>
                        </a:rPr>
                        <a:t>$19.80</a:t>
                      </a:r>
                      <a:endParaRPr lang="en-US" sz="3800" b="0" i="0" u="none" strike="noStrike" dirty="0">
                        <a:effectLst/>
                        <a:latin typeface="Arial" panose="020B0604020202020204" pitchFamily="34" charset="0"/>
                      </a:endParaRPr>
                    </a:p>
                  </a:txBody>
                  <a:tcPr marL="144978" marR="144978" marT="20136"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163960714"/>
                  </a:ext>
                </a:extLst>
              </a:tr>
              <a:tr h="505007">
                <a:tc>
                  <a:txBody>
                    <a:bodyPr/>
                    <a:lstStyle/>
                    <a:p>
                      <a:pPr algn="just" fontAlgn="t">
                        <a:lnSpc>
                          <a:spcPct val="115000"/>
                        </a:lnSpc>
                        <a:spcBef>
                          <a:spcPts val="0"/>
                        </a:spcBef>
                        <a:spcAft>
                          <a:spcPts val="1000"/>
                        </a:spcAft>
                      </a:pPr>
                      <a:r>
                        <a:rPr lang="en-US" sz="2300" b="1" i="0" u="none" strike="noStrike" dirty="0">
                          <a:effectLst/>
                          <a:latin typeface="Arial" panose="020B0604020202020204" pitchFamily="34" charset="0"/>
                          <a:ea typeface="Calibri" panose="020F0502020204030204" pitchFamily="34" charset="0"/>
                        </a:rPr>
                        <a:t>ADAPT </a:t>
                      </a:r>
                      <a:endParaRPr lang="en-US" sz="3800" b="0" i="0" u="none" strike="noStrike" dirty="0">
                        <a:effectLst/>
                        <a:latin typeface="Arial" panose="020B0604020202020204" pitchFamily="34" charset="0"/>
                      </a:endParaRPr>
                    </a:p>
                  </a:txBody>
                  <a:tcPr marL="144978" marR="144978" marT="20136"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fontAlgn="t">
                        <a:lnSpc>
                          <a:spcPct val="115000"/>
                        </a:lnSpc>
                        <a:spcBef>
                          <a:spcPts val="0"/>
                        </a:spcBef>
                        <a:spcAft>
                          <a:spcPts val="1000"/>
                        </a:spcAft>
                      </a:pPr>
                      <a:r>
                        <a:rPr lang="en-US" sz="2300" b="0" i="0" u="none" strike="noStrike" dirty="0">
                          <a:effectLst/>
                          <a:latin typeface="Arial" panose="020B0604020202020204" pitchFamily="34" charset="0"/>
                          <a:ea typeface="Calibri" panose="020F0502020204030204" pitchFamily="34" charset="0"/>
                        </a:rPr>
                        <a:t>$18.80</a:t>
                      </a:r>
                      <a:endParaRPr lang="en-US" sz="3800" b="0" i="0" u="none" strike="noStrike" dirty="0">
                        <a:effectLst/>
                        <a:latin typeface="Arial" panose="020B0604020202020204" pitchFamily="34" charset="0"/>
                      </a:endParaRPr>
                    </a:p>
                  </a:txBody>
                  <a:tcPr marL="144978" marR="144978" marT="20136"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fontAlgn="t">
                        <a:lnSpc>
                          <a:spcPct val="115000"/>
                        </a:lnSpc>
                        <a:spcBef>
                          <a:spcPts val="0"/>
                        </a:spcBef>
                        <a:spcAft>
                          <a:spcPts val="1000"/>
                        </a:spcAft>
                      </a:pPr>
                      <a:r>
                        <a:rPr lang="en-US" sz="2300" b="0" i="0" u="none" strike="noStrike" dirty="0">
                          <a:effectLst/>
                          <a:latin typeface="Arial" panose="020B0604020202020204" pitchFamily="34" charset="0"/>
                          <a:ea typeface="Calibri" panose="020F0502020204030204" pitchFamily="34" charset="0"/>
                        </a:rPr>
                        <a:t>$19.80</a:t>
                      </a:r>
                      <a:endParaRPr lang="en-US" sz="3800" b="0" i="0" u="none" strike="noStrike" dirty="0">
                        <a:effectLst/>
                        <a:latin typeface="Arial" panose="020B0604020202020204" pitchFamily="34" charset="0"/>
                      </a:endParaRPr>
                    </a:p>
                  </a:txBody>
                  <a:tcPr marL="144978" marR="144978" marT="20136"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960880257"/>
                  </a:ext>
                </a:extLst>
              </a:tr>
              <a:tr h="505007">
                <a:tc>
                  <a:txBody>
                    <a:bodyPr/>
                    <a:lstStyle/>
                    <a:p>
                      <a:pPr algn="just" fontAlgn="t">
                        <a:lnSpc>
                          <a:spcPct val="115000"/>
                        </a:lnSpc>
                        <a:spcBef>
                          <a:spcPts val="0"/>
                        </a:spcBef>
                        <a:spcAft>
                          <a:spcPts val="1000"/>
                        </a:spcAft>
                      </a:pPr>
                      <a:r>
                        <a:rPr lang="en-US" sz="2300" b="1" i="0" u="none" strike="noStrike" dirty="0">
                          <a:solidFill>
                            <a:srgbClr val="000000"/>
                          </a:solidFill>
                          <a:effectLst/>
                          <a:latin typeface="Arial" panose="020B0604020202020204" pitchFamily="34" charset="0"/>
                          <a:ea typeface="Calibri" panose="020F0502020204030204" pitchFamily="34" charset="0"/>
                        </a:rPr>
                        <a:t>Group Homes</a:t>
                      </a:r>
                      <a:endParaRPr lang="en-US" sz="3800" b="0" i="0" u="none" strike="noStrike" dirty="0">
                        <a:effectLst/>
                        <a:latin typeface="Arial" panose="020B0604020202020204" pitchFamily="34" charset="0"/>
                      </a:endParaRPr>
                    </a:p>
                  </a:txBody>
                  <a:tcPr marL="144978" marR="144978" marT="20136"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just" fontAlgn="t">
                        <a:lnSpc>
                          <a:spcPct val="115000"/>
                        </a:lnSpc>
                        <a:spcBef>
                          <a:spcPts val="0"/>
                        </a:spcBef>
                        <a:spcAft>
                          <a:spcPts val="1000"/>
                        </a:spcAft>
                      </a:pPr>
                      <a:r>
                        <a:rPr lang="en-US" sz="2300" b="0" i="0" u="none" strike="noStrike" dirty="0">
                          <a:solidFill>
                            <a:srgbClr val="000000"/>
                          </a:solidFill>
                          <a:effectLst/>
                          <a:latin typeface="Arial" panose="020B0604020202020204" pitchFamily="34" charset="0"/>
                          <a:ea typeface="Calibri" panose="020F0502020204030204" pitchFamily="34" charset="0"/>
                        </a:rPr>
                        <a:t>$19.82</a:t>
                      </a:r>
                      <a:endParaRPr lang="en-US" sz="3800" b="0" i="0" u="none" strike="noStrike" dirty="0">
                        <a:effectLst/>
                        <a:latin typeface="Arial" panose="020B0604020202020204" pitchFamily="34" charset="0"/>
                      </a:endParaRPr>
                    </a:p>
                  </a:txBody>
                  <a:tcPr marL="144978" marR="144978" marT="20136"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just" fontAlgn="t">
                        <a:lnSpc>
                          <a:spcPct val="115000"/>
                        </a:lnSpc>
                        <a:spcBef>
                          <a:spcPts val="0"/>
                        </a:spcBef>
                        <a:spcAft>
                          <a:spcPts val="1000"/>
                        </a:spcAft>
                      </a:pPr>
                      <a:r>
                        <a:rPr lang="en-US" sz="2300" b="0" i="0" u="none" strike="noStrike" dirty="0">
                          <a:solidFill>
                            <a:srgbClr val="000000"/>
                          </a:solidFill>
                          <a:effectLst/>
                          <a:latin typeface="Arial" panose="020B0604020202020204" pitchFamily="34" charset="0"/>
                          <a:ea typeface="Calibri" panose="020F0502020204030204" pitchFamily="34" charset="0"/>
                        </a:rPr>
                        <a:t>$21.82</a:t>
                      </a:r>
                      <a:endParaRPr lang="en-US" sz="3800" b="0" i="0" u="none" strike="noStrike" dirty="0">
                        <a:effectLst/>
                        <a:latin typeface="Arial" panose="020B0604020202020204" pitchFamily="34" charset="0"/>
                      </a:endParaRPr>
                    </a:p>
                  </a:txBody>
                  <a:tcPr marL="144978" marR="144978" marT="20136"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3405710126"/>
                  </a:ext>
                </a:extLst>
              </a:tr>
            </a:tbl>
          </a:graphicData>
        </a:graphic>
      </p:graphicFrame>
    </p:spTree>
    <p:extLst>
      <p:ext uri="{BB962C8B-B14F-4D97-AF65-F5344CB8AC3E}">
        <p14:creationId xmlns:p14="http://schemas.microsoft.com/office/powerpoint/2010/main" val="268097484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0">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1DCE5E-140F-8819-BCBD-38DB15744557}"/>
              </a:ext>
            </a:extLst>
          </p:cNvPr>
          <p:cNvSpPr>
            <a:spLocks noGrp="1"/>
          </p:cNvSpPr>
          <p:nvPr>
            <p:ph type="title"/>
          </p:nvPr>
        </p:nvSpPr>
        <p:spPr>
          <a:xfrm>
            <a:off x="1524000" y="4370227"/>
            <a:ext cx="9144000" cy="1193138"/>
          </a:xfrm>
        </p:spPr>
        <p:txBody>
          <a:bodyPr vert="horz" lIns="91440" tIns="45720" rIns="91440" bIns="45720" rtlCol="0" anchor="b">
            <a:normAutofit/>
          </a:bodyPr>
          <a:lstStyle/>
          <a:p>
            <a:pPr algn="ctr"/>
            <a:r>
              <a:rPr lang="en-US" sz="2400"/>
              <a:t>Standard Contribution Policy Booklet</a:t>
            </a:r>
            <a:br>
              <a:rPr lang="en-US" sz="2400"/>
            </a:br>
            <a:r>
              <a:rPr lang="en-US" sz="2400">
                <a:hlinkClick r:id="rId2"/>
              </a:rPr>
              <a:t>Standard Family Contribution Policy (gnb.ca)</a:t>
            </a:r>
            <a:br>
              <a:rPr lang="en-US" sz="2400"/>
            </a:br>
            <a:endParaRPr lang="en-US" sz="2400"/>
          </a:p>
        </p:txBody>
      </p:sp>
      <p:pic>
        <p:nvPicPr>
          <p:cNvPr id="5" name="Content Placeholder 4" descr="An older couple posing for a photo&#10;&#10;Description automatically generated with low confidence">
            <a:extLst>
              <a:ext uri="{FF2B5EF4-FFF2-40B4-BE49-F238E27FC236}">
                <a16:creationId xmlns:a16="http://schemas.microsoft.com/office/drawing/2014/main" id="{F45B195B-AC11-B899-AC24-AFC21F0EBDB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0020" b="42480"/>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Tree>
    <p:extLst>
      <p:ext uri="{BB962C8B-B14F-4D97-AF65-F5344CB8AC3E}">
        <p14:creationId xmlns:p14="http://schemas.microsoft.com/office/powerpoint/2010/main" val="69802798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7">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B7556-653B-9DA5-DF0F-EBDE26A44565}"/>
              </a:ext>
            </a:extLst>
          </p:cNvPr>
          <p:cNvSpPr>
            <a:spLocks noGrp="1"/>
          </p:cNvSpPr>
          <p:nvPr>
            <p:ph type="title"/>
          </p:nvPr>
        </p:nvSpPr>
        <p:spPr>
          <a:xfrm>
            <a:off x="838200" y="365125"/>
            <a:ext cx="10515600" cy="1325563"/>
          </a:xfrm>
        </p:spPr>
        <p:txBody>
          <a:bodyPr>
            <a:normAutofit/>
          </a:bodyPr>
          <a:lstStyle/>
          <a:p>
            <a:r>
              <a:rPr lang="en-US" sz="5400"/>
              <a:t>			</a:t>
            </a:r>
            <a:r>
              <a:rPr lang="en-US" sz="5400" b="1"/>
              <a:t>Challenges/COVID</a:t>
            </a:r>
            <a:endParaRPr lang="en-CA" sz="5400" b="1"/>
          </a:p>
        </p:txBody>
      </p:sp>
      <p:sp>
        <p:nvSpPr>
          <p:cNvPr id="45"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Content Placeholder 2">
            <a:extLst>
              <a:ext uri="{FF2B5EF4-FFF2-40B4-BE49-F238E27FC236}">
                <a16:creationId xmlns:a16="http://schemas.microsoft.com/office/drawing/2014/main" id="{84F267FC-1BFC-1365-3407-C21826BE31E6}"/>
              </a:ext>
            </a:extLst>
          </p:cNvPr>
          <p:cNvGraphicFramePr>
            <a:graphicFrameLocks noGrp="1"/>
          </p:cNvGraphicFramePr>
          <p:nvPr>
            <p:ph idx="1"/>
            <p:extLst>
              <p:ext uri="{D42A27DB-BD31-4B8C-83A1-F6EECF244321}">
                <p14:modId xmlns:p14="http://schemas.microsoft.com/office/powerpoint/2010/main" val="1196498612"/>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977505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FADBB7-B436-141E-14D4-DF78C38FA75B}"/>
              </a:ext>
            </a:extLst>
          </p:cNvPr>
          <p:cNvSpPr>
            <a:spLocks noGrp="1"/>
          </p:cNvSpPr>
          <p:nvPr>
            <p:ph type="title"/>
          </p:nvPr>
        </p:nvSpPr>
        <p:spPr>
          <a:xfrm>
            <a:off x="1371597" y="348865"/>
            <a:ext cx="10044023" cy="877729"/>
          </a:xfrm>
        </p:spPr>
        <p:txBody>
          <a:bodyPr anchor="ctr">
            <a:normAutofit/>
          </a:bodyPr>
          <a:lstStyle/>
          <a:p>
            <a:r>
              <a:rPr lang="en-US" sz="4000" b="1" dirty="0">
                <a:solidFill>
                  <a:srgbClr val="FFFFFF"/>
                </a:solidFill>
              </a:rPr>
              <a:t>Profit for Care</a:t>
            </a:r>
            <a:endParaRPr lang="en-CA" sz="4000" b="1" dirty="0">
              <a:solidFill>
                <a:srgbClr val="FFFFFF"/>
              </a:solidFill>
            </a:endParaRPr>
          </a:p>
        </p:txBody>
      </p:sp>
      <p:graphicFrame>
        <p:nvGraphicFramePr>
          <p:cNvPr id="5" name="Content Placeholder 2">
            <a:extLst>
              <a:ext uri="{FF2B5EF4-FFF2-40B4-BE49-F238E27FC236}">
                <a16:creationId xmlns:a16="http://schemas.microsoft.com/office/drawing/2014/main" id="{755805FA-A3D7-033C-DC40-1D19B738A9E6}"/>
              </a:ext>
            </a:extLst>
          </p:cNvPr>
          <p:cNvGraphicFramePr>
            <a:graphicFrameLocks noGrp="1"/>
          </p:cNvGraphicFramePr>
          <p:nvPr>
            <p:ph idx="1"/>
            <p:extLst>
              <p:ext uri="{D42A27DB-BD31-4B8C-83A1-F6EECF244321}">
                <p14:modId xmlns:p14="http://schemas.microsoft.com/office/powerpoint/2010/main" val="308819949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018976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8B514F-9237-0EA3-3CB8-0BCE936CB399}"/>
              </a:ext>
            </a:extLst>
          </p:cNvPr>
          <p:cNvSpPr>
            <a:spLocks noGrp="1"/>
          </p:cNvSpPr>
          <p:nvPr>
            <p:ph type="title"/>
          </p:nvPr>
        </p:nvSpPr>
        <p:spPr>
          <a:xfrm>
            <a:off x="686834" y="1153572"/>
            <a:ext cx="3200400" cy="4461163"/>
          </a:xfrm>
        </p:spPr>
        <p:txBody>
          <a:bodyPr>
            <a:normAutofit/>
          </a:bodyPr>
          <a:lstStyle/>
          <a:p>
            <a:r>
              <a:rPr lang="en-US" sz="3700" dirty="0">
                <a:solidFill>
                  <a:srgbClr val="FFFFFF"/>
                </a:solidFill>
              </a:rPr>
              <a:t>	</a:t>
            </a:r>
            <a:br>
              <a:rPr lang="en-US" sz="3700" dirty="0">
                <a:solidFill>
                  <a:srgbClr val="FFFFFF"/>
                </a:solidFill>
              </a:rPr>
            </a:br>
            <a:r>
              <a:rPr lang="en-US" sz="3700" b="1" i="0" dirty="0">
                <a:solidFill>
                  <a:srgbClr val="FFFFFF"/>
                </a:solidFill>
                <a:effectLst/>
                <a:latin typeface="Lucida Sans Unicode" panose="020B0602030504020204" pitchFamily="34" charset="0"/>
              </a:rPr>
              <a:t>Who’s Most at Risk of Needing Long-Term Care?</a:t>
            </a:r>
            <a:br>
              <a:rPr lang="en-US" sz="3700" b="1" i="0" dirty="0">
                <a:solidFill>
                  <a:srgbClr val="FFFFFF"/>
                </a:solidFill>
                <a:effectLst/>
                <a:latin typeface="Lucida Sans Unicode" panose="020B0602030504020204" pitchFamily="34" charset="0"/>
              </a:rPr>
            </a:br>
            <a:r>
              <a:rPr lang="en-US" sz="3700" dirty="0">
                <a:solidFill>
                  <a:srgbClr val="FFFFFF"/>
                </a:solidFill>
              </a:rPr>
              <a:t>	</a:t>
            </a:r>
            <a:endParaRPr lang="en-CA"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586A0EB-08AE-319A-D3AF-4A9678770A42}"/>
              </a:ext>
            </a:extLst>
          </p:cNvPr>
          <p:cNvSpPr>
            <a:spLocks noGrp="1"/>
          </p:cNvSpPr>
          <p:nvPr>
            <p:ph idx="1"/>
          </p:nvPr>
        </p:nvSpPr>
        <p:spPr>
          <a:xfrm>
            <a:off x="4447308" y="591344"/>
            <a:ext cx="6906491" cy="5585619"/>
          </a:xfrm>
        </p:spPr>
        <p:txBody>
          <a:bodyPr anchor="ctr">
            <a:normAutofit/>
          </a:bodyPr>
          <a:lstStyle/>
          <a:p>
            <a:endParaRPr lang="en-US" sz="2600" dirty="0"/>
          </a:p>
          <a:p>
            <a:r>
              <a:rPr lang="en-US" sz="2600" dirty="0"/>
              <a:t>Not just Older Adults.</a:t>
            </a:r>
          </a:p>
          <a:p>
            <a:endParaRPr lang="en-US" sz="2600" dirty="0"/>
          </a:p>
          <a:p>
            <a:r>
              <a:rPr lang="en-US" sz="2600" dirty="0"/>
              <a:t>Most people associate LTC likely to happened to older adults.</a:t>
            </a:r>
          </a:p>
          <a:p>
            <a:pPr marL="0" indent="0">
              <a:buNone/>
            </a:pPr>
            <a:endParaRPr lang="en-US" sz="2600" dirty="0"/>
          </a:p>
          <a:p>
            <a:r>
              <a:rPr lang="en-US" sz="2600" dirty="0"/>
              <a:t>Individuals can require Long Term Care at any age due to a sudden accident or progressive illness.</a:t>
            </a:r>
          </a:p>
          <a:p>
            <a:endParaRPr lang="en-US" sz="2600" dirty="0"/>
          </a:p>
          <a:p>
            <a:pPr marL="0" indent="0">
              <a:buNone/>
            </a:pPr>
            <a:endParaRPr lang="en-US" sz="2600" dirty="0"/>
          </a:p>
          <a:p>
            <a:r>
              <a:rPr lang="en-US" sz="1600" dirty="0">
                <a:hlinkClick r:id="rId2"/>
              </a:rPr>
              <a:t>COVID-19: Who is at risk of more severe disease or outcomes - Canada.ca</a:t>
            </a:r>
            <a:endParaRPr lang="en-CA" sz="2600" dirty="0"/>
          </a:p>
        </p:txBody>
      </p:sp>
    </p:spTree>
    <p:extLst>
      <p:ext uri="{BB962C8B-B14F-4D97-AF65-F5344CB8AC3E}">
        <p14:creationId xmlns:p14="http://schemas.microsoft.com/office/powerpoint/2010/main" val="404651977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1D499F-1424-7A94-8808-E6F9F760CC50}"/>
              </a:ext>
            </a:extLst>
          </p:cNvPr>
          <p:cNvSpPr>
            <a:spLocks noGrp="1"/>
          </p:cNvSpPr>
          <p:nvPr>
            <p:ph type="title"/>
          </p:nvPr>
        </p:nvSpPr>
        <p:spPr>
          <a:xfrm>
            <a:off x="1383564" y="348865"/>
            <a:ext cx="9718111" cy="1576446"/>
          </a:xfrm>
        </p:spPr>
        <p:txBody>
          <a:bodyPr anchor="ctr">
            <a:normAutofit/>
          </a:bodyPr>
          <a:lstStyle/>
          <a:p>
            <a:r>
              <a:rPr lang="en-US" sz="4000" b="1" dirty="0">
                <a:solidFill>
                  <a:srgbClr val="FFFFFF"/>
                </a:solidFill>
              </a:rPr>
              <a:t>		   Who are most at Risk?</a:t>
            </a:r>
            <a:endParaRPr lang="en-CA" sz="4000" b="1" dirty="0">
              <a:solidFill>
                <a:srgbClr val="FFFFFF"/>
              </a:solidFill>
            </a:endParaRPr>
          </a:p>
        </p:txBody>
      </p:sp>
      <p:graphicFrame>
        <p:nvGraphicFramePr>
          <p:cNvPr id="14" name="Content Placeholder 2">
            <a:extLst>
              <a:ext uri="{FF2B5EF4-FFF2-40B4-BE49-F238E27FC236}">
                <a16:creationId xmlns:a16="http://schemas.microsoft.com/office/drawing/2014/main" id="{1D2C8776-226B-DE5B-FF65-345109E6B7C0}"/>
              </a:ext>
            </a:extLst>
          </p:cNvPr>
          <p:cNvGraphicFramePr>
            <a:graphicFrameLocks noGrp="1"/>
          </p:cNvGraphicFramePr>
          <p:nvPr>
            <p:ph idx="1"/>
            <p:extLst>
              <p:ext uri="{D42A27DB-BD31-4B8C-83A1-F6EECF244321}">
                <p14:modId xmlns:p14="http://schemas.microsoft.com/office/powerpoint/2010/main" val="91657459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744144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AB91FB-830A-FC99-4EC8-96215B1A71BB}"/>
              </a:ext>
            </a:extLst>
          </p:cNvPr>
          <p:cNvSpPr>
            <a:spLocks noGrp="1"/>
          </p:cNvSpPr>
          <p:nvPr>
            <p:ph type="title"/>
          </p:nvPr>
        </p:nvSpPr>
        <p:spPr>
          <a:xfrm>
            <a:off x="1136396" y="502021"/>
            <a:ext cx="6173262" cy="1655483"/>
          </a:xfrm>
        </p:spPr>
        <p:txBody>
          <a:bodyPr anchor="b">
            <a:normAutofit/>
          </a:bodyPr>
          <a:lstStyle/>
          <a:p>
            <a:r>
              <a:rPr lang="en-US" sz="4000" b="1" dirty="0"/>
              <a:t>   Who are most </a:t>
            </a:r>
            <a:r>
              <a:rPr lang="en-US" sz="4000" b="1"/>
              <a:t>at Risk?</a:t>
            </a:r>
            <a:endParaRPr lang="en-CA" sz="4000" b="1" dirty="0"/>
          </a:p>
        </p:txBody>
      </p:sp>
      <p:sp>
        <p:nvSpPr>
          <p:cNvPr id="3" name="Content Placeholder 2">
            <a:extLst>
              <a:ext uri="{FF2B5EF4-FFF2-40B4-BE49-F238E27FC236}">
                <a16:creationId xmlns:a16="http://schemas.microsoft.com/office/drawing/2014/main" id="{01FA7C51-87CD-4EE0-A119-B8C5FC6F6A14}"/>
              </a:ext>
            </a:extLst>
          </p:cNvPr>
          <p:cNvSpPr>
            <a:spLocks noGrp="1"/>
          </p:cNvSpPr>
          <p:nvPr>
            <p:ph idx="1"/>
          </p:nvPr>
        </p:nvSpPr>
        <p:spPr>
          <a:xfrm>
            <a:off x="1136397" y="2408518"/>
            <a:ext cx="6173262" cy="3535083"/>
          </a:xfrm>
        </p:spPr>
        <p:txBody>
          <a:bodyPr>
            <a:normAutofit/>
          </a:bodyPr>
          <a:lstStyle/>
          <a:p>
            <a:endParaRPr lang="en-US" sz="2000" b="1" i="0" dirty="0">
              <a:effectLst/>
              <a:latin typeface="Lucida Sans Unicode" panose="020B0602030504020204" pitchFamily="34" charset="0"/>
            </a:endParaRPr>
          </a:p>
          <a:p>
            <a:r>
              <a:rPr lang="en-US" sz="2000" b="1" i="0" dirty="0">
                <a:effectLst/>
                <a:latin typeface="Lucida Sans Unicode" panose="020B0602030504020204" pitchFamily="34" charset="0"/>
              </a:rPr>
              <a:t>People</a:t>
            </a:r>
            <a:r>
              <a:rPr lang="en-US" sz="2000" b="0" i="0" dirty="0">
                <a:effectLst/>
                <a:latin typeface="Lucida Sans Unicode" panose="020B0602030504020204" pitchFamily="34" charset="0"/>
              </a:rPr>
              <a:t> with diabetes</a:t>
            </a:r>
          </a:p>
          <a:p>
            <a:r>
              <a:rPr lang="en-US" sz="2000" dirty="0">
                <a:latin typeface="Lucida Sans Unicode" panose="020B0602030504020204" pitchFamily="34" charset="0"/>
              </a:rPr>
              <a:t>H</a:t>
            </a:r>
            <a:r>
              <a:rPr lang="en-US" sz="2000" b="0" i="0" dirty="0">
                <a:effectLst/>
                <a:latin typeface="Lucida Sans Unicode" panose="020B0602030504020204" pitchFamily="34" charset="0"/>
              </a:rPr>
              <a:t>igh blood pressure</a:t>
            </a:r>
          </a:p>
          <a:p>
            <a:r>
              <a:rPr lang="en-US" sz="2000" dirty="0">
                <a:latin typeface="Lucida Sans Unicode" panose="020B0602030504020204" pitchFamily="34" charset="0"/>
              </a:rPr>
              <a:t>O</a:t>
            </a:r>
            <a:r>
              <a:rPr lang="en-US" sz="2000" b="0" i="0" dirty="0">
                <a:effectLst/>
                <a:latin typeface="Lucida Sans Unicode" panose="020B0602030504020204" pitchFamily="34" charset="0"/>
              </a:rPr>
              <a:t>ther chronic illnesses</a:t>
            </a:r>
          </a:p>
          <a:p>
            <a:endParaRPr lang="en-US" sz="2000" b="0" i="0" dirty="0">
              <a:effectLst/>
              <a:latin typeface="Lucida Sans Unicode" panose="020B0602030504020204" pitchFamily="34" charset="0"/>
            </a:endParaRPr>
          </a:p>
          <a:p>
            <a:r>
              <a:rPr lang="en-US" sz="2000" b="1" i="0" dirty="0">
                <a:effectLst/>
                <a:latin typeface="Lucida Sans Unicode" panose="020B0602030504020204" pitchFamily="34" charset="0"/>
              </a:rPr>
              <a:t>Family connections. </a:t>
            </a:r>
          </a:p>
          <a:p>
            <a:r>
              <a:rPr lang="en-US" sz="2000" b="0" i="0" dirty="0">
                <a:effectLst/>
                <a:latin typeface="Lucida Sans Unicode" panose="020B0602030504020204" pitchFamily="34" charset="0"/>
              </a:rPr>
              <a:t>Those who live by themselves, or who don’t have strong family connections. </a:t>
            </a:r>
          </a:p>
        </p:txBody>
      </p:sp>
      <p:pic>
        <p:nvPicPr>
          <p:cNvPr id="14" name="Picture 13" descr="A row of samples for medical testing">
            <a:extLst>
              <a:ext uri="{FF2B5EF4-FFF2-40B4-BE49-F238E27FC236}">
                <a16:creationId xmlns:a16="http://schemas.microsoft.com/office/drawing/2014/main" id="{4B1F2D25-A613-202D-586E-116A880D43DF}"/>
              </a:ext>
            </a:extLst>
          </p:cNvPr>
          <p:cNvPicPr>
            <a:picLocks noChangeAspect="1"/>
          </p:cNvPicPr>
          <p:nvPr/>
        </p:nvPicPr>
        <p:blipFill rotWithShape="1">
          <a:blip r:embed="rId2"/>
          <a:srcRect l="49683" r="2681" b="-2"/>
          <a:stretch/>
        </p:blipFill>
        <p:spPr>
          <a:xfrm>
            <a:off x="8115300" y="-12515"/>
            <a:ext cx="4076700" cy="6418631"/>
          </a:xfrm>
          <a:prstGeom prst="rect">
            <a:avLst/>
          </a:prstGeom>
        </p:spPr>
      </p:pic>
      <p:sp>
        <p:nvSpPr>
          <p:cNvPr id="20" name="Rectangle 19">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450186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60C3F59-5763-31D5-26B3-007D3DF53FD5}"/>
              </a:ext>
            </a:extLst>
          </p:cNvPr>
          <p:cNvSpPr>
            <a:spLocks noGrp="1"/>
          </p:cNvSpPr>
          <p:nvPr>
            <p:ph type="title"/>
          </p:nvPr>
        </p:nvSpPr>
        <p:spPr>
          <a:xfrm>
            <a:off x="838200" y="365125"/>
            <a:ext cx="10515600" cy="1325563"/>
          </a:xfrm>
        </p:spPr>
        <p:txBody>
          <a:bodyPr>
            <a:normAutofit/>
          </a:bodyPr>
          <a:lstStyle/>
          <a:p>
            <a:r>
              <a:rPr lang="en-US" dirty="0"/>
              <a:t>			</a:t>
            </a:r>
            <a:r>
              <a:rPr lang="en-US" b="1" dirty="0"/>
              <a:t>Long Term Care</a:t>
            </a:r>
            <a:endParaRPr lang="en-CA" b="1" dirty="0"/>
          </a:p>
        </p:txBody>
      </p:sp>
      <p:sp>
        <p:nvSpPr>
          <p:cNvPr id="53"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54" name="Content Placeholder 2">
            <a:extLst>
              <a:ext uri="{FF2B5EF4-FFF2-40B4-BE49-F238E27FC236}">
                <a16:creationId xmlns:a16="http://schemas.microsoft.com/office/drawing/2014/main" id="{267D2A07-6FB8-6528-71F3-863B905A31B0}"/>
              </a:ext>
            </a:extLst>
          </p:cNvPr>
          <p:cNvGraphicFramePr>
            <a:graphicFrameLocks noGrp="1"/>
          </p:cNvGraphicFramePr>
          <p:nvPr>
            <p:ph idx="1"/>
            <p:extLst>
              <p:ext uri="{D42A27DB-BD31-4B8C-83A1-F6EECF244321}">
                <p14:modId xmlns:p14="http://schemas.microsoft.com/office/powerpoint/2010/main" val="10079911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941838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0BF2FD-F2AF-4C44-D7C3-9A331C4AF938}"/>
              </a:ext>
            </a:extLst>
          </p:cNvPr>
          <p:cNvSpPr>
            <a:spLocks noGrp="1"/>
          </p:cNvSpPr>
          <p:nvPr>
            <p:ph type="title"/>
          </p:nvPr>
        </p:nvSpPr>
        <p:spPr>
          <a:xfrm>
            <a:off x="635000" y="640823"/>
            <a:ext cx="3418659" cy="5583148"/>
          </a:xfrm>
        </p:spPr>
        <p:txBody>
          <a:bodyPr anchor="ctr">
            <a:normAutofit/>
          </a:bodyPr>
          <a:lstStyle/>
          <a:p>
            <a:r>
              <a:rPr lang="en-US" sz="5400" dirty="0"/>
              <a:t>		 </a:t>
            </a:r>
            <a:r>
              <a:rPr lang="en-US" sz="5400" b="1" dirty="0"/>
              <a:t>Residential Facilities - Private</a:t>
            </a:r>
            <a:endParaRPr lang="en-CA" sz="5400" b="1" dirty="0"/>
          </a:p>
        </p:txBody>
      </p:sp>
      <p:sp>
        <p:nvSpPr>
          <p:cNvPr id="2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Content Placeholder 2">
            <a:extLst>
              <a:ext uri="{FF2B5EF4-FFF2-40B4-BE49-F238E27FC236}">
                <a16:creationId xmlns:a16="http://schemas.microsoft.com/office/drawing/2014/main" id="{EC78A623-5D5B-D8AD-DA80-2658164BD6D4}"/>
              </a:ext>
            </a:extLst>
          </p:cNvPr>
          <p:cNvGraphicFramePr>
            <a:graphicFrameLocks noGrp="1"/>
          </p:cNvGraphicFramePr>
          <p:nvPr>
            <p:ph idx="1"/>
            <p:extLst>
              <p:ext uri="{D42A27DB-BD31-4B8C-83A1-F6EECF244321}">
                <p14:modId xmlns:p14="http://schemas.microsoft.com/office/powerpoint/2010/main" val="204507969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356287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Desk with stethoscope and computer keyboard">
            <a:extLst>
              <a:ext uri="{FF2B5EF4-FFF2-40B4-BE49-F238E27FC236}">
                <a16:creationId xmlns:a16="http://schemas.microsoft.com/office/drawing/2014/main" id="{492B7734-AD22-75C7-D53F-663D4D87ABDF}"/>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8A71AF-4399-5C07-CB47-46C482E6792E}"/>
              </a:ext>
            </a:extLst>
          </p:cNvPr>
          <p:cNvSpPr>
            <a:spLocks noGrp="1"/>
          </p:cNvSpPr>
          <p:nvPr>
            <p:ph type="title"/>
          </p:nvPr>
        </p:nvSpPr>
        <p:spPr>
          <a:xfrm>
            <a:off x="7531610" y="365125"/>
            <a:ext cx="3822189" cy="1899912"/>
          </a:xfrm>
        </p:spPr>
        <p:txBody>
          <a:bodyPr>
            <a:normAutofit/>
          </a:bodyPr>
          <a:lstStyle/>
          <a:p>
            <a:r>
              <a:rPr lang="en-US" sz="4000" dirty="0"/>
              <a:t>     </a:t>
            </a:r>
            <a:r>
              <a:rPr lang="en-US" sz="4000" b="1" dirty="0"/>
              <a:t>Nursing Home</a:t>
            </a:r>
            <a:r>
              <a:rPr lang="en-US" sz="4000" dirty="0"/>
              <a:t>/</a:t>
            </a:r>
            <a:r>
              <a:rPr lang="en-US" sz="4000" b="1" dirty="0"/>
              <a:t>Private Care Home</a:t>
            </a:r>
            <a:endParaRPr lang="en-CA" sz="4000" b="1" dirty="0"/>
          </a:p>
        </p:txBody>
      </p:sp>
      <p:sp>
        <p:nvSpPr>
          <p:cNvPr id="3" name="Content Placeholder 2">
            <a:extLst>
              <a:ext uri="{FF2B5EF4-FFF2-40B4-BE49-F238E27FC236}">
                <a16:creationId xmlns:a16="http://schemas.microsoft.com/office/drawing/2014/main" id="{12A277F9-416F-AA7E-A70F-1EE206DC445E}"/>
              </a:ext>
            </a:extLst>
          </p:cNvPr>
          <p:cNvSpPr>
            <a:spLocks noGrp="1"/>
          </p:cNvSpPr>
          <p:nvPr>
            <p:ph idx="1"/>
          </p:nvPr>
        </p:nvSpPr>
        <p:spPr>
          <a:xfrm>
            <a:off x="7531610" y="2434201"/>
            <a:ext cx="3822189" cy="3742762"/>
          </a:xfrm>
        </p:spPr>
        <p:txBody>
          <a:bodyPr>
            <a:normAutofit/>
          </a:bodyPr>
          <a:lstStyle/>
          <a:p>
            <a:r>
              <a:rPr lang="en-US" sz="2000" b="0" i="0" dirty="0">
                <a:effectLst/>
                <a:latin typeface="Roboto" panose="02000000000000000000" pitchFamily="2" charset="0"/>
              </a:rPr>
              <a:t>Social Development is responsible for licensing and inspecting all-care facilities annually.  </a:t>
            </a:r>
          </a:p>
          <a:p>
            <a:pPr marL="0" indent="0">
              <a:buNone/>
            </a:pPr>
            <a:r>
              <a:rPr lang="en-US" sz="2000" b="0" i="0" dirty="0">
                <a:effectLst/>
                <a:latin typeface="Roboto" panose="02000000000000000000" pitchFamily="2" charset="0"/>
              </a:rPr>
              <a:t> </a:t>
            </a:r>
          </a:p>
          <a:p>
            <a:r>
              <a:rPr lang="en-US" sz="2000" b="0" i="0" dirty="0">
                <a:effectLst/>
                <a:latin typeface="Roboto" panose="02000000000000000000" pitchFamily="2" charset="0"/>
              </a:rPr>
              <a:t>The Office of the Fire Marshal and Public Health also license and inspect the homes each year.</a:t>
            </a:r>
            <a:endParaRPr lang="en-CA" sz="2000" dirty="0"/>
          </a:p>
        </p:txBody>
      </p:sp>
    </p:spTree>
    <p:extLst>
      <p:ext uri="{BB962C8B-B14F-4D97-AF65-F5344CB8AC3E}">
        <p14:creationId xmlns:p14="http://schemas.microsoft.com/office/powerpoint/2010/main" val="2404020975"/>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TotalTime>
  <Words>1595</Words>
  <Application>Microsoft Office PowerPoint</Application>
  <PresentationFormat>Widescreen</PresentationFormat>
  <Paragraphs>141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Lucida Sans Unicode</vt:lpstr>
      <vt:lpstr>Roboto</vt:lpstr>
      <vt:lpstr>Symbol</vt:lpstr>
      <vt:lpstr>Office Theme</vt:lpstr>
      <vt:lpstr> Challenges</vt:lpstr>
      <vt:lpstr>   Challenges/COVID</vt:lpstr>
      <vt:lpstr>Profit for Care</vt:lpstr>
      <vt:lpstr>  Who’s Most at Risk of Needing Long-Term Care?  </vt:lpstr>
      <vt:lpstr>     Who are most at Risk?</vt:lpstr>
      <vt:lpstr>   Who are most at Risk?</vt:lpstr>
      <vt:lpstr>   Long Term Care</vt:lpstr>
      <vt:lpstr>   Residential Facilities - Private</vt:lpstr>
      <vt:lpstr>     Nursing Home/Private Care Home</vt:lpstr>
      <vt:lpstr>Nursing Homes</vt:lpstr>
      <vt:lpstr> Special Care Homes – Level 1-2</vt:lpstr>
      <vt:lpstr>    Memory Care Home</vt:lpstr>
      <vt:lpstr>    Home Care</vt:lpstr>
      <vt:lpstr>     Types of Home care</vt:lpstr>
      <vt:lpstr>   Challenges/Action </vt:lpstr>
      <vt:lpstr>2022-23:  June 15, 2023 Received  from Social Development  https://www2.gnb.ca/content/gnb/en/departments/finance/news/news_release.2022.03.0159.html </vt:lpstr>
      <vt:lpstr>2023-24: June 15, 2023 Received from Social Development  https://www2.gnb.ca/content/gnb/en/news/news_release.2023.03.0140.html   </vt:lpstr>
      <vt:lpstr>*Summary of Average Wage Rates for Human Service Workers Note: while Social Development does not dictate the minimum wage for Human Service Workers (except for Home Support who are under contract), the following table summarizes the ‘average’ wages for all other settings. This excludes nursing homes, whose Resident Attendant wages are dictated by collective agreements. </vt:lpstr>
      <vt:lpstr>Standard Contribution Policy Booklet Standard Family Contribution Policy (gnb.ca)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Cecile Cassista</dc:creator>
  <cp:lastModifiedBy>Vincent Merola</cp:lastModifiedBy>
  <cp:revision>9</cp:revision>
  <dcterms:created xsi:type="dcterms:W3CDTF">2022-05-24T13:25:14Z</dcterms:created>
  <dcterms:modified xsi:type="dcterms:W3CDTF">2023-07-11T16:35:50Z</dcterms:modified>
</cp:coreProperties>
</file>